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84" d="100"/>
          <a:sy n="84" d="100"/>
        </p:scale>
        <p:origin x="2958"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9/11/2024</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326701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F9AC81-CE37-4FA5-9D09-98CA3711665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F9AC81-CE37-4FA5-9D09-98CA3711665F}"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F9AC81-CE37-4FA5-9D09-98CA3711665F}"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F9AC81-CE37-4FA5-9D09-98CA3711665F}" type="datetimeFigureOut">
              <a:rPr lang="en-US" smtClean="0"/>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9/11/2024</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00525" y="2606765"/>
            <a:ext cx="2461379" cy="707886"/>
          </a:xfrm>
          <a:prstGeom prst="rect">
            <a:avLst/>
          </a:prstGeom>
          <a:noFill/>
        </p:spPr>
        <p:txBody>
          <a:bodyPr wrap="none" rtlCol="0">
            <a:spAutoFit/>
          </a:bodyPr>
          <a:lstStyle/>
          <a:p>
            <a:r>
              <a:rPr lang="en-US" sz="2000" b="1" dirty="0">
                <a:effectLst/>
                <a:latin typeface="Calibri" panose="020F0502020204030204" pitchFamily="34" charset="0"/>
                <a:ea typeface="Calibri" panose="020F0502020204030204" pitchFamily="34" charset="0"/>
              </a:rPr>
              <a:t>Gila Ellen </a:t>
            </a:r>
            <a:r>
              <a:rPr lang="en-US" sz="2000" b="1" dirty="0" err="1">
                <a:effectLst/>
                <a:latin typeface="Calibri" panose="020F0502020204030204" pitchFamily="34" charset="0"/>
                <a:ea typeface="Calibri" panose="020F0502020204030204" pitchFamily="34" charset="0"/>
              </a:rPr>
              <a:t>Fortinsky</a:t>
            </a:r>
            <a:r>
              <a:rPr lang="en-US" sz="2000" b="1" dirty="0">
                <a:effectLst/>
                <a:latin typeface="Calibri" panose="020F0502020204030204" pitchFamily="34" charset="0"/>
                <a:ea typeface="Calibri" panose="020F0502020204030204" pitchFamily="34" charset="0"/>
              </a:rPr>
              <a:t>,</a:t>
            </a:r>
          </a:p>
          <a:p>
            <a:r>
              <a:rPr lang="en-US" sz="2000" b="1" dirty="0"/>
              <a:t>Generations</a:t>
            </a:r>
            <a:r>
              <a:rPr lang="en-US" sz="2000" b="1" i="1" dirty="0"/>
              <a:t>Forward</a:t>
            </a:r>
          </a:p>
        </p:txBody>
      </p:sp>
      <p:sp>
        <p:nvSpPr>
          <p:cNvPr id="8" name="TextBox 7"/>
          <p:cNvSpPr txBox="1"/>
          <p:nvPr/>
        </p:nvSpPr>
        <p:spPr>
          <a:xfrm>
            <a:off x="69847" y="3312394"/>
            <a:ext cx="6582131" cy="2862322"/>
          </a:xfrm>
          <a:prstGeom prst="rect">
            <a:avLst/>
          </a:prstGeom>
          <a:noFill/>
        </p:spPr>
        <p:txBody>
          <a:bodyPr wrap="square" rtlCol="0">
            <a:spAutoFit/>
          </a:bodyPr>
          <a:lstStyle/>
          <a:p>
            <a:pPr marL="0" marR="0">
              <a:spcBef>
                <a:spcPts val="0"/>
              </a:spcBef>
              <a:spcAft>
                <a:spcPts val="0"/>
              </a:spcAft>
            </a:pPr>
            <a:r>
              <a:rPr lang="en-US" sz="1200" dirty="0"/>
              <a:t>     Gila is the daughter and granddaughter of Holocaust survivors.  Her mother and </a:t>
            </a:r>
          </a:p>
          <a:p>
            <a:pPr marL="0" marR="0">
              <a:spcBef>
                <a:spcPts val="0"/>
              </a:spcBef>
              <a:spcAft>
                <a:spcPts val="0"/>
              </a:spcAft>
            </a:pPr>
            <a:r>
              <a:rPr lang="en-US" sz="1200" dirty="0"/>
              <a:t>grandparents were forced into the Kovno Ghetto in Lithuania in 1941, where they lived in </a:t>
            </a:r>
          </a:p>
          <a:p>
            <a:pPr marL="0" marR="0">
              <a:spcBef>
                <a:spcPts val="0"/>
              </a:spcBef>
              <a:spcAft>
                <a:spcPts val="0"/>
              </a:spcAft>
            </a:pPr>
            <a:r>
              <a:rPr lang="en-US" sz="1200" dirty="0"/>
              <a:t>squalor, fear and starvation for three years.  Her mother, as a toddler, was hidden during the</a:t>
            </a:r>
          </a:p>
          <a:p>
            <a:pPr marL="0" marR="0">
              <a:spcBef>
                <a:spcPts val="0"/>
              </a:spcBef>
              <a:spcAft>
                <a:spcPts val="0"/>
              </a:spcAft>
            </a:pPr>
            <a:r>
              <a:rPr lang="en-US" sz="1200" dirty="0" err="1"/>
              <a:t>KinderAktion</a:t>
            </a:r>
            <a:r>
              <a:rPr lang="en-US" sz="1200" dirty="0"/>
              <a:t>, when the Nazis kidnapped every child they could find in the ghetto, and from</a:t>
            </a:r>
          </a:p>
          <a:p>
            <a:pPr marL="0" marR="0">
              <a:spcBef>
                <a:spcPts val="0"/>
              </a:spcBef>
              <a:spcAft>
                <a:spcPts val="0"/>
              </a:spcAft>
            </a:pPr>
            <a:r>
              <a:rPr lang="en-US" sz="1200" dirty="0"/>
              <a:t>then lived in hiding under a plank in the ghetto room the family shared.  </a:t>
            </a:r>
          </a:p>
          <a:p>
            <a:pPr marL="0" marR="0">
              <a:spcBef>
                <a:spcPts val="0"/>
              </a:spcBef>
              <a:spcAft>
                <a:spcPts val="0"/>
              </a:spcAft>
            </a:pPr>
            <a:endParaRPr lang="en-US" sz="1200" dirty="0"/>
          </a:p>
          <a:p>
            <a:pPr marL="0" marR="0">
              <a:spcBef>
                <a:spcPts val="0"/>
              </a:spcBef>
              <a:spcAft>
                <a:spcPts val="0"/>
              </a:spcAft>
            </a:pPr>
            <a:r>
              <a:rPr lang="en-US" sz="1200" dirty="0"/>
              <a:t>Gila has researched her family experience extensively, visiting sites and addresses in Lithuania and recounts the harrowing ordeal and shear determination that propelled her family to survive the brutal years under Nazi occupation, and to emerge, with help of the partisans and the Jewish underground, and begin a new life, first in Europe and finally in Montreal, Canada. She has uncovered video interviews, deposition and trial transcripts describing her family’s ordeal and what it took to be the only intact family to survive the liquidation of the Kovno Ghetto by the Nazis. Her grandfather was a prominent Zionist leader in Lithuania before the war and testified in Nazi war criminal trials in later years, writing a book on Lithuanian Jews and working as the Montreal correspondent for the </a:t>
            </a:r>
            <a:r>
              <a:rPr lang="en-US" sz="1200" dirty="0" err="1"/>
              <a:t>Algemeiner</a:t>
            </a:r>
            <a:r>
              <a:rPr lang="en-US" sz="1200" dirty="0"/>
              <a:t> Journal. Gila is hard at work writing her own book on her family’s Holocaust past.</a:t>
            </a:r>
          </a:p>
        </p:txBody>
      </p:sp>
      <p:pic>
        <p:nvPicPr>
          <p:cNvPr id="4" name="Picture 3"/>
          <p:cNvPicPr>
            <a:picLocks noChangeAspect="1"/>
          </p:cNvPicPr>
          <p:nvPr/>
        </p:nvPicPr>
        <p:blipFill>
          <a:blip r:embed="rId12">
            <a:extLst>
              <a:ext uri="{28A0092B-C50C-407E-A947-70E740481C1C}">
                <a14:useLocalDpi xmlns:a14="http://schemas.microsoft.com/office/drawing/2010/main" val="0"/>
              </a:ext>
            </a:extLst>
          </a:blip>
          <a:srcRect/>
          <a:stretch/>
        </p:blipFill>
        <p:spPr>
          <a:xfrm>
            <a:off x="5854200" y="3312394"/>
            <a:ext cx="981620" cy="1156720"/>
          </a:xfrm>
          <a:prstGeom prst="rect">
            <a:avLst/>
          </a:prstGeom>
        </p:spPr>
      </p:pic>
      <p:sp>
        <p:nvSpPr>
          <p:cNvPr id="9" name="TextBox 8"/>
          <p:cNvSpPr txBox="1"/>
          <p:nvPr/>
        </p:nvSpPr>
        <p:spPr>
          <a:xfrm>
            <a:off x="2743200" y="7214685"/>
            <a:ext cx="3581400" cy="369332"/>
          </a:xfrm>
          <a:prstGeom prst="rect">
            <a:avLst/>
          </a:prstGeom>
          <a:noFill/>
        </p:spPr>
        <p:txBody>
          <a:bodyPr wrap="square" rtlCol="0">
            <a:spAutoFit/>
          </a:bodyPr>
          <a:lstStyle/>
          <a:p>
            <a:r>
              <a:rPr lang="en-US" b="1" dirty="0"/>
              <a:t>Event held at:</a:t>
            </a:r>
          </a:p>
        </p:txBody>
      </p:sp>
      <p:sp>
        <p:nvSpPr>
          <p:cNvPr id="10" name="TextBox 9"/>
          <p:cNvSpPr txBox="1"/>
          <p:nvPr/>
        </p:nvSpPr>
        <p:spPr>
          <a:xfrm>
            <a:off x="4369949" y="7208322"/>
            <a:ext cx="1078309" cy="1477328"/>
          </a:xfrm>
          <a:prstGeom prst="rect">
            <a:avLst/>
          </a:prstGeom>
          <a:noFill/>
        </p:spPr>
        <p:txBody>
          <a:bodyPr wrap="none" rtlCol="0">
            <a:spAutoFit/>
          </a:bodyPr>
          <a:lstStyle/>
          <a:p>
            <a:pPr algn="ctr"/>
            <a:r>
              <a:rPr lang="en-US" dirty="0"/>
              <a:t>[location]</a:t>
            </a:r>
          </a:p>
          <a:p>
            <a:pPr algn="ctr"/>
            <a:endParaRPr lang="en-US" dirty="0"/>
          </a:p>
          <a:p>
            <a:pPr algn="ctr"/>
            <a:r>
              <a:rPr lang="en-US" dirty="0"/>
              <a:t>[date]</a:t>
            </a:r>
          </a:p>
          <a:p>
            <a:pPr algn="ctr"/>
            <a:endParaRPr lang="en-US" dirty="0"/>
          </a:p>
          <a:p>
            <a:pPr algn="ctr"/>
            <a:r>
              <a:rPr lang="en-US" dirty="0"/>
              <a:t>[time]</a:t>
            </a:r>
          </a:p>
        </p:txBody>
      </p:sp>
      <p:cxnSp>
        <p:nvCxnSpPr>
          <p:cNvPr id="18" name="Straight Connector 17"/>
          <p:cNvCxnSpPr/>
          <p:nvPr/>
        </p:nvCxnSpPr>
        <p:spPr>
          <a:xfrm>
            <a:off x="100525" y="70866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36" name="Picture Placeholder 3"/>
          <p:cNvSpPr>
            <a:spLocks noGrp="1"/>
          </p:cNvSpPr>
          <p:nvPr>
            <p:ph type="pic" sz="quarter" idx="13"/>
          </p:nvPr>
        </p:nvSpPr>
        <p:spPr>
          <a:xfrm>
            <a:off x="228600" y="7239000"/>
            <a:ext cx="2286000" cy="1740725"/>
          </a:xfrm>
        </p:spPr>
        <p:txBody>
          <a:bodyPr/>
          <a:lstStyle/>
          <a:p>
            <a:endParaRPr lang="en-US"/>
          </a:p>
        </p:txBody>
      </p:sp>
      <p:sp>
        <p:nvSpPr>
          <p:cNvPr id="28" name="TextBox 1"/>
          <p:cNvSpPr txBox="1"/>
          <p:nvPr/>
        </p:nvSpPr>
        <p:spPr>
          <a:xfrm>
            <a:off x="4260211" y="1386282"/>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endParaRPr lang="en-US" sz="1600" dirty="0"/>
          </a:p>
        </p:txBody>
      </p:sp>
    </p:spTree>
    <p:extLst>
      <p:ext uri="{BB962C8B-B14F-4D97-AF65-F5344CB8AC3E}">
        <p14:creationId xmlns:p14="http://schemas.microsoft.com/office/powerpoint/2010/main" val="663511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1662</TotalTime>
  <Words>263</Words>
  <Application>Microsoft Office PowerPoint</Application>
  <PresentationFormat>Letter Paper (8.5x11 in)</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Walter Recher</cp:lastModifiedBy>
  <cp:revision>59</cp:revision>
  <cp:lastPrinted>2018-03-28T15:39:28Z</cp:lastPrinted>
  <dcterms:created xsi:type="dcterms:W3CDTF">2016-09-20T17:48:39Z</dcterms:created>
  <dcterms:modified xsi:type="dcterms:W3CDTF">2024-09-11T14:10:40Z</dcterms:modified>
</cp:coreProperties>
</file>