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8"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81" d="100"/>
          <a:sy n="81" d="100"/>
        </p:scale>
        <p:origin x="1416" y="14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9/16/2019</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32688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9AC81-CE37-4FA5-9D09-98CA3711665F}"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9AC81-CE37-4FA5-9D09-98CA3711665F}"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9AC81-CE37-4FA5-9D09-98CA3711665F}"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9/16/2019</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00525" y="2648072"/>
            <a:ext cx="2403222" cy="707886"/>
          </a:xfrm>
          <a:prstGeom prst="rect">
            <a:avLst/>
          </a:prstGeom>
          <a:noFill/>
        </p:spPr>
        <p:txBody>
          <a:bodyPr wrap="none" rtlCol="0">
            <a:spAutoFit/>
          </a:bodyPr>
          <a:lstStyle/>
          <a:p>
            <a:r>
              <a:rPr lang="en-US" sz="2000" b="1" dirty="0" smtClean="0"/>
              <a:t>Helen </a:t>
            </a:r>
            <a:r>
              <a:rPr lang="en-US" sz="2000" b="1" dirty="0" err="1" smtClean="0"/>
              <a:t>Rubel</a:t>
            </a:r>
            <a:r>
              <a:rPr lang="en-US" sz="2000" b="1" dirty="0" smtClean="0"/>
              <a:t>, </a:t>
            </a:r>
            <a:endParaRPr lang="en-US" sz="2000" b="1" dirty="0" smtClean="0"/>
          </a:p>
          <a:p>
            <a:r>
              <a:rPr lang="en-US" sz="2000" b="1" dirty="0" err="1" smtClean="0"/>
              <a:t>Generations</a:t>
            </a:r>
            <a:r>
              <a:rPr lang="en-US" sz="2000" b="1" i="1" dirty="0" err="1" smtClean="0"/>
              <a:t>Forward</a:t>
            </a:r>
            <a:endParaRPr lang="en-US" sz="2000" b="1" dirty="0"/>
          </a:p>
        </p:txBody>
      </p:sp>
      <p:sp>
        <p:nvSpPr>
          <p:cNvPr id="8" name="TextBox 7"/>
          <p:cNvSpPr txBox="1"/>
          <p:nvPr/>
        </p:nvSpPr>
        <p:spPr>
          <a:xfrm>
            <a:off x="0" y="3313065"/>
            <a:ext cx="6582131" cy="3816429"/>
          </a:xfrm>
          <a:prstGeom prst="rect">
            <a:avLst/>
          </a:prstGeom>
          <a:noFill/>
        </p:spPr>
        <p:txBody>
          <a:bodyPr wrap="square" rtlCol="0">
            <a:spAutoFit/>
          </a:bodyPr>
          <a:lstStyle/>
          <a:p>
            <a:r>
              <a:rPr lang="en-US" sz="1200" dirty="0"/>
              <a:t>Helen </a:t>
            </a:r>
            <a:r>
              <a:rPr lang="en-US" sz="1200" dirty="0" err="1"/>
              <a:t>Rubel</a:t>
            </a:r>
            <a:r>
              <a:rPr lang="en-US" sz="1200" dirty="0"/>
              <a:t> is the daughter and granddaughter of Holocaust survivors. Helen </a:t>
            </a:r>
            <a:r>
              <a:rPr lang="en-US" sz="1200" dirty="0" smtClean="0"/>
              <a:t>tells</a:t>
            </a:r>
          </a:p>
          <a:p>
            <a:r>
              <a:rPr lang="en-US" sz="1200" dirty="0" smtClean="0"/>
              <a:t>the </a:t>
            </a:r>
            <a:r>
              <a:rPr lang="en-US" sz="1200" dirty="0"/>
              <a:t>story of her mother and maternal grandmother, who had lived in harmony </a:t>
            </a:r>
            <a:r>
              <a:rPr lang="en-US" sz="1200" dirty="0" smtClean="0"/>
              <a:t>with</a:t>
            </a:r>
          </a:p>
          <a:p>
            <a:r>
              <a:rPr lang="en-US" sz="1200" dirty="0" smtClean="0"/>
              <a:t>their </a:t>
            </a:r>
            <a:r>
              <a:rPr lang="en-US" sz="1200" dirty="0"/>
              <a:t>neighbors in </a:t>
            </a:r>
            <a:r>
              <a:rPr lang="en-US" sz="1200" dirty="0" err="1"/>
              <a:t>Hadamar</a:t>
            </a:r>
            <a:r>
              <a:rPr lang="en-US" sz="1200" dirty="0"/>
              <a:t>, a small town in Western Germany. After </a:t>
            </a:r>
            <a:r>
              <a:rPr lang="en-US" sz="1200" dirty="0" smtClean="0"/>
              <a:t>Kristallnacht,</a:t>
            </a:r>
          </a:p>
          <a:p>
            <a:r>
              <a:rPr lang="en-US" sz="1200" dirty="0" smtClean="0"/>
              <a:t>the </a:t>
            </a:r>
            <a:r>
              <a:rPr lang="en-US" sz="1200" dirty="0"/>
              <a:t>night of broken glass, when the Nazis destroyed Jewish homes, businesses </a:t>
            </a:r>
            <a:r>
              <a:rPr lang="en-US" sz="1200" dirty="0" smtClean="0"/>
              <a:t>and</a:t>
            </a:r>
          </a:p>
          <a:p>
            <a:r>
              <a:rPr lang="en-US" sz="1200" dirty="0" smtClean="0"/>
              <a:t>synagogues</a:t>
            </a:r>
            <a:r>
              <a:rPr lang="en-US" sz="1200" dirty="0"/>
              <a:t>, their entire lives changed. Helen shares her mother’s </a:t>
            </a:r>
            <a:r>
              <a:rPr lang="en-US" sz="1200" dirty="0" smtClean="0"/>
              <a:t>first-person</a:t>
            </a:r>
          </a:p>
          <a:p>
            <a:r>
              <a:rPr lang="en-US" sz="1200" dirty="0" smtClean="0"/>
              <a:t>account </a:t>
            </a:r>
            <a:r>
              <a:rPr lang="en-US" sz="1200" dirty="0"/>
              <a:t>of that night and how she and Helen’s grandmother escaped to </a:t>
            </a:r>
            <a:r>
              <a:rPr lang="en-US" sz="1200" dirty="0" smtClean="0"/>
              <a:t>Holland,</a:t>
            </a:r>
          </a:p>
          <a:p>
            <a:r>
              <a:rPr lang="en-US" sz="1200" dirty="0" smtClean="0"/>
              <a:t>where </a:t>
            </a:r>
            <a:r>
              <a:rPr lang="en-US" sz="1200" dirty="0"/>
              <a:t>they were hidden in an attic in Amsterdam until the Nazis were defeated.</a:t>
            </a:r>
          </a:p>
          <a:p>
            <a:r>
              <a:rPr lang="en-US" sz="1200" dirty="0" smtClean="0"/>
              <a:t>An </a:t>
            </a:r>
            <a:r>
              <a:rPr lang="en-US" sz="1200" dirty="0"/>
              <a:t>important theme of Helen’s story is the value of being an “</a:t>
            </a:r>
            <a:r>
              <a:rPr lang="en-US" sz="1200" dirty="0" err="1"/>
              <a:t>upstander</a:t>
            </a:r>
            <a:r>
              <a:rPr lang="en-US" sz="1200" dirty="0"/>
              <a:t>,” someone who stands up for what is right. This concept is illustrated by the courage of the Dutch family who hid her mother and grandmother. She also explores the themes of never giving up, being resourceful, taking risks, and just plan luck, that contributed to her family’s survival.</a:t>
            </a:r>
          </a:p>
          <a:p>
            <a:r>
              <a:rPr lang="en-US" sz="1200" dirty="0"/>
              <a:t>Helen has spoken to groups about her family’s experiences, as well as the impact of growing up as a child of survivors and first-generation American. She has made several visits to her parents’ hometowns in Germany and participated in remembrance programs there. Helen lives in Irvington, NY, with her husband, a retired attorney. Her son and daughter live in Rockville, MD, and Stamford, CT, respectively, and are both special education teachers. She is a Licensed Clinical Social Worker, who has worked with diverse populations, from preschool children with special needs to elderly, homebound seniors.</a:t>
            </a:r>
          </a:p>
          <a:p>
            <a:r>
              <a:rPr lang="en-US" sz="1200" dirty="0"/>
              <a:t>Helen is a member of </a:t>
            </a:r>
            <a:r>
              <a:rPr lang="en-US" sz="1200" dirty="0" err="1"/>
              <a:t>Generations</a:t>
            </a:r>
            <a:r>
              <a:rPr lang="en-US" sz="1200" i="1" dirty="0" err="1"/>
              <a:t>Forward</a:t>
            </a:r>
            <a:r>
              <a:rPr lang="en-US" sz="1200" dirty="0"/>
              <a:t>, a group of second and third generation individuals sponsored by the Holocaust and Human Rights Education Center of White Plains, NY.</a:t>
            </a:r>
          </a:p>
          <a:p>
            <a:r>
              <a:rPr lang="en-US" sz="1400" dirty="0"/>
              <a:t> </a:t>
            </a: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smtClean="0"/>
              <a:t>Event held at:</a:t>
            </a:r>
            <a:endParaRPr lang="en-US" b="1" dirty="0"/>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smtClean="0"/>
              <a:t>[location]</a:t>
            </a:r>
          </a:p>
          <a:p>
            <a:pPr algn="ctr"/>
            <a:endParaRPr lang="en-US" dirty="0"/>
          </a:p>
          <a:p>
            <a:pPr algn="ctr"/>
            <a:r>
              <a:rPr lang="en-US" dirty="0" smtClean="0"/>
              <a:t>[date]</a:t>
            </a:r>
          </a:p>
          <a:p>
            <a:pPr algn="ctr"/>
            <a:endParaRPr lang="en-US" dirty="0"/>
          </a:p>
          <a:p>
            <a:pPr algn="ctr"/>
            <a:r>
              <a:rPr lang="en-US" dirty="0" smtClean="0"/>
              <a:t>[time]</a:t>
            </a:r>
            <a:endParaRPr lang="en-US" dirty="0"/>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4922" y="2728885"/>
            <a:ext cx="1287734" cy="1717649"/>
          </a:xfrm>
          <a:prstGeom prst="rect">
            <a:avLst/>
          </a:prstGeom>
        </p:spPr>
      </p:pic>
      <p:sp>
        <p:nvSpPr>
          <p:cNvPr id="40" name="Picture Placeholder 4"/>
          <p:cNvSpPr>
            <a:spLocks noGrp="1"/>
          </p:cNvSpPr>
          <p:nvPr>
            <p:ph type="pic" sz="quarter" idx="14"/>
          </p:nvPr>
        </p:nvSpPr>
        <p:spPr>
          <a:xfrm>
            <a:off x="152400" y="7162800"/>
            <a:ext cx="2362200" cy="1828800"/>
          </a:xfrm>
        </p:spPr>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1"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r>
                <a:rPr lang="en-US" sz="1200" dirty="0" smtClean="0">
                  <a:hlinkClick r:id="rId13"/>
                </a:rPr>
                <a:t>/</a:t>
              </a:r>
              <a:endParaRPr lang="en-US" sz="1200" dirty="0" smtClean="0"/>
            </a:p>
          </p:txBody>
        </p:sp>
      </p:grpSp>
    </p:spTree>
    <p:extLst>
      <p:ext uri="{BB962C8B-B14F-4D97-AF65-F5344CB8AC3E}">
        <p14:creationId xmlns:p14="http://schemas.microsoft.com/office/powerpoint/2010/main" val="2733793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333</Words>
  <Application>Microsoft Office PowerPoint</Application>
  <PresentationFormat>Letter Paper (8.5x11 in)</PresentationFormat>
  <Paragraphs>21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Marie Riemerschmid</cp:lastModifiedBy>
  <cp:revision>66</cp:revision>
  <cp:lastPrinted>2018-04-18T15:20:23Z</cp:lastPrinted>
  <dcterms:created xsi:type="dcterms:W3CDTF">2016-09-20T17:48:39Z</dcterms:created>
  <dcterms:modified xsi:type="dcterms:W3CDTF">2019-09-16T15:42:20Z</dcterms:modified>
</cp:coreProperties>
</file>