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81" d="100"/>
          <a:sy n="81" d="100"/>
        </p:scale>
        <p:origin x="1416"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3/28/2018</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9AC81-CE37-4FA5-9D09-98CA3711665F}"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9AC81-CE37-4FA5-9D09-98CA3711665F}" type="datetimeFigureOut">
              <a:rPr lang="en-US" smtClean="0"/>
              <a:t>3/28/2018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9AC81-CE37-4FA5-9D09-98CA3711665F}" type="datetimeFigureOut">
              <a:rPr lang="en-US" smtClean="0"/>
              <a:t>3/28/2018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3/28/2018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3/28/2018</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00525" y="2694057"/>
            <a:ext cx="2187137" cy="707886"/>
          </a:xfrm>
          <a:prstGeom prst="rect">
            <a:avLst/>
          </a:prstGeom>
          <a:noFill/>
        </p:spPr>
        <p:txBody>
          <a:bodyPr wrap="none" rtlCol="0">
            <a:spAutoFit/>
          </a:bodyPr>
          <a:lstStyle/>
          <a:p>
            <a:r>
              <a:rPr lang="en-US" sz="2000" b="1" dirty="0" err="1" smtClean="0"/>
              <a:t>Inge</a:t>
            </a:r>
            <a:r>
              <a:rPr lang="en-US" sz="2000" b="1" dirty="0" smtClean="0"/>
              <a:t> </a:t>
            </a:r>
            <a:r>
              <a:rPr lang="en-US" sz="2000" b="1" dirty="0" err="1" smtClean="0"/>
              <a:t>Auerbacher</a:t>
            </a:r>
            <a:r>
              <a:rPr lang="en-US" sz="2000" b="1" dirty="0" smtClean="0"/>
              <a:t>, </a:t>
            </a:r>
            <a:endParaRPr lang="en-US" sz="2000" b="1" dirty="0" smtClean="0"/>
          </a:p>
          <a:p>
            <a:r>
              <a:rPr lang="en-US" sz="2000" b="1" dirty="0" smtClean="0"/>
              <a:t>Holocaust Survivor</a:t>
            </a:r>
            <a:endParaRPr lang="en-US" sz="2000" b="1" dirty="0"/>
          </a:p>
        </p:txBody>
      </p:sp>
      <p:sp>
        <p:nvSpPr>
          <p:cNvPr id="8" name="TextBox 7"/>
          <p:cNvSpPr txBox="1"/>
          <p:nvPr/>
        </p:nvSpPr>
        <p:spPr>
          <a:xfrm>
            <a:off x="100525" y="3352800"/>
            <a:ext cx="6582131" cy="3554819"/>
          </a:xfrm>
          <a:prstGeom prst="rect">
            <a:avLst/>
          </a:prstGeom>
          <a:noFill/>
        </p:spPr>
        <p:txBody>
          <a:bodyPr wrap="square" rtlCol="0">
            <a:spAutoFit/>
          </a:bodyPr>
          <a:lstStyle/>
          <a:p>
            <a:r>
              <a:rPr lang="en-US" sz="1500" dirty="0" smtClean="0"/>
              <a:t>         </a:t>
            </a:r>
            <a:r>
              <a:rPr lang="en-US" sz="1500" dirty="0" err="1" smtClean="0"/>
              <a:t>Inge</a:t>
            </a:r>
            <a:r>
              <a:rPr lang="en-US" sz="1500" dirty="0" smtClean="0"/>
              <a:t> </a:t>
            </a:r>
            <a:r>
              <a:rPr lang="en-US" sz="1500" dirty="0" err="1"/>
              <a:t>Auerbacher</a:t>
            </a:r>
            <a:r>
              <a:rPr lang="en-US" sz="1500" dirty="0"/>
              <a:t> was the last Jewish child born in </a:t>
            </a:r>
            <a:endParaRPr lang="en-US" sz="1500" dirty="0" smtClean="0"/>
          </a:p>
          <a:p>
            <a:r>
              <a:rPr lang="en-US" sz="1500" dirty="0" err="1" smtClean="0"/>
              <a:t>Kippenheim</a:t>
            </a:r>
            <a:r>
              <a:rPr lang="en-US" sz="1500" dirty="0"/>
              <a:t>, </a:t>
            </a:r>
            <a:r>
              <a:rPr lang="en-US" sz="1500" dirty="0" smtClean="0"/>
              <a:t>a </a:t>
            </a:r>
            <a:r>
              <a:rPr lang="en-US" sz="1500" dirty="0"/>
              <a:t>village in South-Western Germany located at </a:t>
            </a:r>
            <a:endParaRPr lang="en-US" sz="1500" dirty="0" smtClean="0"/>
          </a:p>
          <a:p>
            <a:r>
              <a:rPr lang="en-US" sz="1500" dirty="0" smtClean="0"/>
              <a:t>the foot </a:t>
            </a:r>
            <a:r>
              <a:rPr lang="en-US" sz="1500" dirty="0"/>
              <a:t>of the </a:t>
            </a:r>
            <a:r>
              <a:rPr lang="en-US" sz="1500" dirty="0" smtClean="0"/>
              <a:t>Black </a:t>
            </a:r>
            <a:r>
              <a:rPr lang="en-US" sz="1500" dirty="0"/>
              <a:t>Forest, close to the borders of France </a:t>
            </a:r>
            <a:endParaRPr lang="en-US" sz="1500" dirty="0" smtClean="0"/>
          </a:p>
          <a:p>
            <a:r>
              <a:rPr lang="en-US" sz="1500" dirty="0" smtClean="0"/>
              <a:t>and Switzerland</a:t>
            </a:r>
            <a:r>
              <a:rPr lang="en-US" sz="1500" dirty="0"/>
              <a:t>. </a:t>
            </a:r>
            <a:r>
              <a:rPr lang="en-US" sz="1500" dirty="0" smtClean="0"/>
              <a:t>She </a:t>
            </a:r>
            <a:r>
              <a:rPr lang="en-US" sz="1500" dirty="0"/>
              <a:t>was the only child of Berthold and </a:t>
            </a:r>
            <a:endParaRPr lang="en-US" sz="1500" dirty="0" smtClean="0"/>
          </a:p>
          <a:p>
            <a:r>
              <a:rPr lang="en-US" sz="1500" dirty="0" smtClean="0"/>
              <a:t>Regina </a:t>
            </a:r>
            <a:r>
              <a:rPr lang="en-US" sz="1500" dirty="0" err="1" smtClean="0"/>
              <a:t>Auerbacher</a:t>
            </a:r>
            <a:r>
              <a:rPr lang="en-US" sz="1500" dirty="0" smtClean="0"/>
              <a:t> (</a:t>
            </a:r>
            <a:r>
              <a:rPr lang="en-US" sz="1500" dirty="0"/>
              <a:t>nee’ </a:t>
            </a:r>
            <a:r>
              <a:rPr lang="en-US" sz="1500" dirty="0" err="1"/>
              <a:t>Lauchheimer</a:t>
            </a:r>
            <a:r>
              <a:rPr lang="en-US" sz="1500" dirty="0"/>
              <a:t>.) Both of her parents </a:t>
            </a:r>
            <a:endParaRPr lang="en-US" sz="1500" dirty="0" smtClean="0"/>
          </a:p>
          <a:p>
            <a:r>
              <a:rPr lang="en-US" sz="1500" dirty="0" smtClean="0"/>
              <a:t>came </a:t>
            </a:r>
            <a:r>
              <a:rPr lang="en-US" sz="1500" dirty="0"/>
              <a:t>from </a:t>
            </a:r>
            <a:r>
              <a:rPr lang="en-US" sz="1500" dirty="0" smtClean="0"/>
              <a:t>observant Jewish </a:t>
            </a:r>
            <a:r>
              <a:rPr lang="en-US" sz="1500" dirty="0"/>
              <a:t>families who had lived for many generations in Germany.</a:t>
            </a:r>
          </a:p>
          <a:p>
            <a:r>
              <a:rPr lang="en-US" sz="1500" dirty="0" smtClean="0"/>
              <a:t>         </a:t>
            </a:r>
            <a:r>
              <a:rPr lang="en-US" sz="1500" dirty="0" err="1" smtClean="0"/>
              <a:t>Inge</a:t>
            </a:r>
            <a:r>
              <a:rPr lang="en-US" sz="1500" dirty="0" smtClean="0"/>
              <a:t> </a:t>
            </a:r>
            <a:r>
              <a:rPr lang="en-US" sz="1500" dirty="0"/>
              <a:t>has been lecturing on the Holocaust since 1981, and has spoken to thousands of people in the USA, Canada and Germany. She is fluent in German and English. Her audiences consist of school children, college students and adults of any ethnic background. She has appeared on many radio and television programs both in the USA and abroad. Prize-winning documentary films have been made about her, which have been shown in the USA and all over the world.</a:t>
            </a:r>
          </a:p>
          <a:p>
            <a:r>
              <a:rPr lang="en-US" sz="1500" dirty="0" smtClean="0"/>
              <a:t>         Her </a:t>
            </a:r>
            <a:r>
              <a:rPr lang="en-US" sz="1500" dirty="0"/>
              <a:t>most recent film: "The Olympic Doll" based on her book "I Am A Star" was especially made for middle school children as a lesson of tolerance.</a:t>
            </a:r>
          </a:p>
        </p:txBody>
      </p:sp>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847865" y="2765080"/>
            <a:ext cx="1882060" cy="1644889"/>
          </a:xfrm>
          <a:prstGeom prst="rect">
            <a:avLst/>
          </a:prstGeom>
        </p:spPr>
      </p:pic>
      <p:sp>
        <p:nvSpPr>
          <p:cNvPr id="9" name="TextBox 8"/>
          <p:cNvSpPr txBox="1"/>
          <p:nvPr/>
        </p:nvSpPr>
        <p:spPr>
          <a:xfrm>
            <a:off x="2743200" y="7214685"/>
            <a:ext cx="3581400" cy="369332"/>
          </a:xfrm>
          <a:prstGeom prst="rect">
            <a:avLst/>
          </a:prstGeom>
          <a:noFill/>
        </p:spPr>
        <p:txBody>
          <a:bodyPr wrap="square" rtlCol="0">
            <a:spAutoFit/>
          </a:bodyPr>
          <a:lstStyle/>
          <a:p>
            <a:r>
              <a:rPr lang="en-US" b="1" dirty="0" smtClean="0"/>
              <a:t>Event held at:</a:t>
            </a:r>
            <a:endParaRPr lang="en-US" b="1" dirty="0"/>
          </a:p>
        </p:txBody>
      </p:sp>
      <p:sp>
        <p:nvSpPr>
          <p:cNvPr id="10" name="TextBox 9"/>
          <p:cNvSpPr txBox="1"/>
          <p:nvPr/>
        </p:nvSpPr>
        <p:spPr>
          <a:xfrm>
            <a:off x="4369949" y="7208322"/>
            <a:ext cx="1078309" cy="1477328"/>
          </a:xfrm>
          <a:prstGeom prst="rect">
            <a:avLst/>
          </a:prstGeom>
          <a:noFill/>
        </p:spPr>
        <p:txBody>
          <a:bodyPr wrap="none" rtlCol="0">
            <a:spAutoFit/>
          </a:bodyPr>
          <a:lstStyle/>
          <a:p>
            <a:pPr algn="ctr"/>
            <a:r>
              <a:rPr lang="en-US" dirty="0" smtClean="0"/>
              <a:t>[location]</a:t>
            </a:r>
          </a:p>
          <a:p>
            <a:pPr algn="ctr"/>
            <a:endParaRPr lang="en-US" dirty="0"/>
          </a:p>
          <a:p>
            <a:pPr algn="ctr"/>
            <a:r>
              <a:rPr lang="en-US" dirty="0" smtClean="0"/>
              <a:t>[date]</a:t>
            </a:r>
          </a:p>
          <a:p>
            <a:pPr algn="ctr"/>
            <a:endParaRPr lang="en-US" dirty="0"/>
          </a:p>
          <a:p>
            <a:pPr algn="ctr"/>
            <a:r>
              <a:rPr lang="en-US" dirty="0" smtClean="0"/>
              <a:t>[time]</a:t>
            </a:r>
            <a:endParaRPr lang="en-US" dirty="0"/>
          </a:p>
        </p:txBody>
      </p:sp>
      <p:cxnSp>
        <p:nvCxnSpPr>
          <p:cNvPr id="18" name="Straight Connector 17"/>
          <p:cNvCxnSpPr/>
          <p:nvPr/>
        </p:nvCxnSpPr>
        <p:spPr>
          <a:xfrm>
            <a:off x="100525" y="70866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36" name="Picture Placeholder 3"/>
          <p:cNvSpPr>
            <a:spLocks noGrp="1"/>
          </p:cNvSpPr>
          <p:nvPr>
            <p:ph type="pic" sz="quarter" idx="13"/>
          </p:nvPr>
        </p:nvSpPr>
        <p:spPr>
          <a:xfrm>
            <a:off x="228600" y="7239000"/>
            <a:ext cx="2286000" cy="1740725"/>
          </a:xfrm>
        </p:spPr>
      </p:sp>
      <p:sp>
        <p:nvSpPr>
          <p:cNvPr id="28" name="TextBox 27"/>
          <p:cNvSpPr txBox="1"/>
          <p:nvPr/>
        </p:nvSpPr>
        <p:spPr>
          <a:xfrm>
            <a:off x="4222403" y="1442412"/>
            <a:ext cx="1891352" cy="338554"/>
          </a:xfrm>
          <a:prstGeom prst="rect">
            <a:avLst/>
          </a:prstGeom>
          <a:noFill/>
        </p:spPr>
        <p:txBody>
          <a:bodyPr wrap="none" rtlCol="0">
            <a:spAutoFit/>
          </a:bodyPr>
          <a:lstStyle/>
          <a:p>
            <a:r>
              <a:rPr lang="en-US" sz="1600" dirty="0">
                <a:hlinkClick r:id="rId13"/>
              </a:rPr>
              <a:t>https://hhrecny.org</a:t>
            </a:r>
            <a:r>
              <a:rPr lang="en-US" sz="1600" dirty="0" smtClean="0">
                <a:hlinkClick r:id="rId13"/>
              </a:rPr>
              <a:t>/</a:t>
            </a:r>
            <a:endParaRPr lang="en-US" sz="1600" dirty="0" smtClean="0"/>
          </a:p>
        </p:txBody>
      </p:sp>
    </p:spTree>
    <p:extLst>
      <p:ext uri="{BB962C8B-B14F-4D97-AF65-F5344CB8AC3E}">
        <p14:creationId xmlns:p14="http://schemas.microsoft.com/office/powerpoint/2010/main" val="663511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1624</TotalTime>
  <Words>213</Words>
  <Application>Microsoft Office PowerPoint</Application>
  <PresentationFormat>Letter Paper (8.5x11 in)</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intern HHREC</cp:lastModifiedBy>
  <cp:revision>50</cp:revision>
  <cp:lastPrinted>2018-03-28T15:39:28Z</cp:lastPrinted>
  <dcterms:created xsi:type="dcterms:W3CDTF">2016-09-20T17:48:39Z</dcterms:created>
  <dcterms:modified xsi:type="dcterms:W3CDTF">2018-03-28T19:31:03Z</dcterms:modified>
</cp:coreProperties>
</file>