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sldIdLst>
    <p:sldId id="256" r:id="rId2"/>
  </p:sldIdLst>
  <p:sldSz cx="6858000" cy="9144000" type="letter"/>
  <p:notesSz cx="7010400" cy="9296400"/>
  <p:defaultTex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C0000"/>
    <a:srgbClr val="FF6600"/>
    <a:srgbClr val="F2D6B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94660"/>
  </p:normalViewPr>
  <p:slideViewPr>
    <p:cSldViewPr>
      <p:cViewPr varScale="1">
        <p:scale>
          <a:sx n="81" d="100"/>
          <a:sy n="81" d="100"/>
        </p:scale>
        <p:origin x="1416" y="10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a:defRPr sz="1200"/>
            </a:lvl1pPr>
          </a:lstStyle>
          <a:p>
            <a:fld id="{4339ACE8-435E-44BD-9479-BEE19CB67463}" type="datetimeFigureOut">
              <a:rPr lang="en-US" smtClean="0"/>
              <a:t>3/28/2018</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40" tIns="45720" rIns="91440" bIns="45720" rtlCol="0" anchor="b"/>
          <a:lstStyle>
            <a:lvl1pPr algn="r">
              <a:defRPr sz="1200"/>
            </a:lvl1pPr>
          </a:lstStyle>
          <a:p>
            <a:fld id="{3188596B-714A-44B3-BECB-5DD3AAE97CFA}" type="slidenum">
              <a:rPr lang="en-US" smtClean="0"/>
              <a:t>‹#›</a:t>
            </a:fld>
            <a:endParaRPr lang="en-US"/>
          </a:p>
        </p:txBody>
      </p:sp>
    </p:spTree>
    <p:extLst>
      <p:ext uri="{BB962C8B-B14F-4D97-AF65-F5344CB8AC3E}">
        <p14:creationId xmlns:p14="http://schemas.microsoft.com/office/powerpoint/2010/main" val="3900463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8596B-714A-44B3-BECB-5DD3AAE97CFA}" type="slidenum">
              <a:rPr lang="en-US" smtClean="0"/>
              <a:t>1</a:t>
            </a:fld>
            <a:endParaRPr lang="en-US"/>
          </a:p>
        </p:txBody>
      </p:sp>
    </p:spTree>
    <p:extLst>
      <p:ext uri="{BB962C8B-B14F-4D97-AF65-F5344CB8AC3E}">
        <p14:creationId xmlns:p14="http://schemas.microsoft.com/office/powerpoint/2010/main" val="3267015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68" indent="0" algn="ctr">
              <a:buNone/>
              <a:defRPr>
                <a:solidFill>
                  <a:schemeClr val="tx1">
                    <a:tint val="75000"/>
                  </a:schemeClr>
                </a:solidFill>
              </a:defRPr>
            </a:lvl2pPr>
            <a:lvl3pPr marL="914336" indent="0" algn="ctr">
              <a:buNone/>
              <a:defRPr>
                <a:solidFill>
                  <a:schemeClr val="tx1">
                    <a:tint val="75000"/>
                  </a:schemeClr>
                </a:solidFill>
              </a:defRPr>
            </a:lvl3pPr>
            <a:lvl4pPr marL="1371503" indent="0" algn="ctr">
              <a:buNone/>
              <a:defRPr>
                <a:solidFill>
                  <a:schemeClr val="tx1">
                    <a:tint val="75000"/>
                  </a:schemeClr>
                </a:solidFill>
              </a:defRPr>
            </a:lvl4pPr>
            <a:lvl5pPr marL="1828671" indent="0" algn="ctr">
              <a:buNone/>
              <a:defRPr>
                <a:solidFill>
                  <a:schemeClr val="tx1">
                    <a:tint val="75000"/>
                  </a:schemeClr>
                </a:solidFill>
              </a:defRPr>
            </a:lvl5pPr>
            <a:lvl6pPr marL="2285839" indent="0" algn="ctr">
              <a:buNone/>
              <a:defRPr>
                <a:solidFill>
                  <a:schemeClr val="tx1">
                    <a:tint val="75000"/>
                  </a:schemeClr>
                </a:solidFill>
              </a:defRPr>
            </a:lvl6pPr>
            <a:lvl7pPr marL="2743007" indent="0" algn="ctr">
              <a:buNone/>
              <a:defRPr>
                <a:solidFill>
                  <a:schemeClr val="tx1">
                    <a:tint val="75000"/>
                  </a:schemeClr>
                </a:solidFill>
              </a:defRPr>
            </a:lvl7pPr>
            <a:lvl8pPr marL="3200175" indent="0" algn="ctr">
              <a:buNone/>
              <a:defRPr>
                <a:solidFill>
                  <a:schemeClr val="tx1">
                    <a:tint val="75000"/>
                  </a:schemeClr>
                </a:solidFill>
              </a:defRPr>
            </a:lvl8pPr>
            <a:lvl9pPr marL="365734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
        <p:nvSpPr>
          <p:cNvPr id="8" name="Picture Placeholder 7"/>
          <p:cNvSpPr>
            <a:spLocks noGrp="1"/>
          </p:cNvSpPr>
          <p:nvPr>
            <p:ph type="pic" sz="quarter" idx="13"/>
          </p:nvPr>
        </p:nvSpPr>
        <p:spPr>
          <a:xfrm>
            <a:off x="514350" y="6781800"/>
            <a:ext cx="2228850" cy="2179638"/>
          </a:xfrm>
        </p:spPr>
        <p:txBody>
          <a:bodyPr/>
          <a:lstStyle/>
          <a:p>
            <a:endParaRPr lang="en-US"/>
          </a:p>
        </p:txBody>
      </p:sp>
    </p:spTree>
    <p:extLst>
      <p:ext uri="{BB962C8B-B14F-4D97-AF65-F5344CB8AC3E}">
        <p14:creationId xmlns:p14="http://schemas.microsoft.com/office/powerpoint/2010/main" val="17364059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68749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8"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5742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9AC81-CE37-4FA5-9D09-98CA3711665F}"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5035311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9"/>
            <a:ext cx="5829300" cy="2000249"/>
          </a:xfrm>
        </p:spPr>
        <p:txBody>
          <a:bodyPr anchor="b"/>
          <a:lstStyle>
            <a:lvl1pPr marL="0" indent="0">
              <a:buNone/>
              <a:defRPr sz="2000">
                <a:solidFill>
                  <a:schemeClr val="tx1">
                    <a:tint val="75000"/>
                  </a:schemeClr>
                </a:solidFill>
              </a:defRPr>
            </a:lvl1pPr>
            <a:lvl2pPr marL="457168" indent="0">
              <a:buNone/>
              <a:defRPr sz="1800">
                <a:solidFill>
                  <a:schemeClr val="tx1">
                    <a:tint val="75000"/>
                  </a:schemeClr>
                </a:solidFill>
              </a:defRPr>
            </a:lvl2pPr>
            <a:lvl3pPr marL="914336" indent="0">
              <a:buNone/>
              <a:defRPr sz="1600">
                <a:solidFill>
                  <a:schemeClr val="tx1">
                    <a:tint val="75000"/>
                  </a:schemeClr>
                </a:solidFill>
              </a:defRPr>
            </a:lvl3pPr>
            <a:lvl4pPr marL="1371503" indent="0">
              <a:buNone/>
              <a:defRPr sz="1400">
                <a:solidFill>
                  <a:schemeClr val="tx1">
                    <a:tint val="75000"/>
                  </a:schemeClr>
                </a:solidFill>
              </a:defRPr>
            </a:lvl4pPr>
            <a:lvl5pPr marL="1828671" indent="0">
              <a:buNone/>
              <a:defRPr sz="1400">
                <a:solidFill>
                  <a:schemeClr val="tx1">
                    <a:tint val="75000"/>
                  </a:schemeClr>
                </a:solidFill>
              </a:defRPr>
            </a:lvl5pPr>
            <a:lvl6pPr marL="2285839" indent="0">
              <a:buNone/>
              <a:defRPr sz="1400">
                <a:solidFill>
                  <a:schemeClr val="tx1">
                    <a:tint val="75000"/>
                  </a:schemeClr>
                </a:solidFill>
              </a:defRPr>
            </a:lvl6pPr>
            <a:lvl7pPr marL="2743007" indent="0">
              <a:buNone/>
              <a:defRPr sz="1400">
                <a:solidFill>
                  <a:schemeClr val="tx1">
                    <a:tint val="75000"/>
                  </a:schemeClr>
                </a:solidFill>
              </a:defRPr>
            </a:lvl7pPr>
            <a:lvl8pPr marL="3200175" indent="0">
              <a:buNone/>
              <a:defRPr sz="1400">
                <a:solidFill>
                  <a:schemeClr val="tx1">
                    <a:tint val="75000"/>
                  </a:schemeClr>
                </a:solidFill>
              </a:defRPr>
            </a:lvl8pPr>
            <a:lvl9pPr marL="365734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F9AC81-CE37-4FA5-9D09-98CA3711665F}"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7772306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F9AC81-CE37-4FA5-9D09-98CA3711665F}" type="datetimeFigureOut">
              <a:rPr lang="en-US" smtClean="0"/>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55075896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F9AC81-CE37-4FA5-9D09-98CA3711665F}" type="datetimeFigureOut">
              <a:rPr lang="en-US" smtClean="0"/>
              <a:t>3/28/2018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70329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F9AC81-CE37-4FA5-9D09-98CA3711665F}" type="datetimeFigureOut">
              <a:rPr lang="en-US" smtClean="0"/>
              <a:t>3/28/2018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846951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9AC81-CE37-4FA5-9D09-98CA3711665F}" type="datetimeFigureOut">
              <a:rPr lang="en-US" smtClean="0"/>
              <a:t>3/28/2018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35599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8"/>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913468"/>
            <a:ext cx="2256235" cy="6254751"/>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42943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168" indent="0">
              <a:buNone/>
              <a:defRPr sz="2800"/>
            </a:lvl2pPr>
            <a:lvl3pPr marL="914336" indent="0">
              <a:buNone/>
              <a:defRPr sz="2400"/>
            </a:lvl3pPr>
            <a:lvl4pPr marL="1371503" indent="0">
              <a:buNone/>
              <a:defRPr sz="2000"/>
            </a:lvl4pPr>
            <a:lvl5pPr marL="1828671" indent="0">
              <a:buNone/>
              <a:defRPr sz="2000"/>
            </a:lvl5pPr>
            <a:lvl6pPr marL="2285839" indent="0">
              <a:buNone/>
              <a:defRPr sz="2000"/>
            </a:lvl6pPr>
            <a:lvl7pPr marL="2743007" indent="0">
              <a:buNone/>
              <a:defRPr sz="2000"/>
            </a:lvl7pPr>
            <a:lvl8pPr marL="3200175" indent="0">
              <a:buNone/>
              <a:defRPr sz="2000"/>
            </a:lvl8pPr>
            <a:lvl9pPr marL="3657343"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8143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33" tIns="45717" rIns="91433" bIns="4571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2"/>
            <a:ext cx="6172200" cy="6034617"/>
          </a:xfrm>
          <a:prstGeom prst="rect">
            <a:avLst/>
          </a:prstGeom>
        </p:spPr>
        <p:txBody>
          <a:bodyPr vert="horz" lIns="91433" tIns="45717" rIns="91433"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5"/>
            <a:ext cx="1600200" cy="486833"/>
          </a:xfrm>
          <a:prstGeom prst="rect">
            <a:avLst/>
          </a:prstGeom>
        </p:spPr>
        <p:txBody>
          <a:bodyPr vert="horz" lIns="91433" tIns="45717" rIns="91433" bIns="45717" rtlCol="0" anchor="ctr"/>
          <a:lstStyle>
            <a:lvl1pPr algn="l">
              <a:defRPr sz="1200">
                <a:solidFill>
                  <a:schemeClr val="tx1">
                    <a:tint val="75000"/>
                  </a:schemeClr>
                </a:solidFill>
              </a:defRPr>
            </a:lvl1pPr>
          </a:lstStyle>
          <a:p>
            <a:fld id="{FFF9AC81-CE37-4FA5-9D09-98CA3711665F}" type="datetimeFigureOut">
              <a:rPr lang="en-US" smtClean="0"/>
              <a:t>3/28/2018</a:t>
            </a:fld>
            <a:endParaRPr lang="en-US"/>
          </a:p>
        </p:txBody>
      </p:sp>
      <p:sp>
        <p:nvSpPr>
          <p:cNvPr id="5" name="Footer Placeholder 4"/>
          <p:cNvSpPr>
            <a:spLocks noGrp="1"/>
          </p:cNvSpPr>
          <p:nvPr>
            <p:ph type="ftr" sz="quarter" idx="3"/>
          </p:nvPr>
        </p:nvSpPr>
        <p:spPr>
          <a:xfrm>
            <a:off x="2343150" y="8475135"/>
            <a:ext cx="2171700" cy="486833"/>
          </a:xfrm>
          <a:prstGeom prst="rect">
            <a:avLst/>
          </a:prstGeom>
        </p:spPr>
        <p:txBody>
          <a:bodyPr vert="horz" lIns="91433" tIns="45717" rIns="91433" bIns="45717"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5"/>
            <a:ext cx="1600200" cy="486833"/>
          </a:xfrm>
          <a:prstGeom prst="rect">
            <a:avLst/>
          </a:prstGeom>
        </p:spPr>
        <p:txBody>
          <a:bodyPr vert="horz" lIns="91433" tIns="45717" rIns="91433" bIns="45717" rtlCol="0" anchor="ctr"/>
          <a:lstStyle>
            <a:lvl1pPr algn="r">
              <a:defRPr sz="1200">
                <a:solidFill>
                  <a:schemeClr val="tx1">
                    <a:tint val="75000"/>
                  </a:schemeClr>
                </a:solidFill>
              </a:defRPr>
            </a:lvl1pPr>
          </a:lstStyle>
          <a:p>
            <a:fld id="{895414EE-7E51-40CA-8679-A7864A620F21}" type="slidenum">
              <a:rPr lang="en-US" smtClean="0"/>
              <a:t>‹#›</a:t>
            </a:fld>
            <a:endParaRPr lang="en-US"/>
          </a:p>
        </p:txBody>
      </p:sp>
    </p:spTree>
    <p:extLst>
      <p:ext uri="{BB962C8B-B14F-4D97-AF65-F5344CB8AC3E}">
        <p14:creationId xmlns:p14="http://schemas.microsoft.com/office/powerpoint/2010/main" val="471108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36" rtl="0" eaLnBrk="1" latinLnBrk="0" hangingPunct="1">
        <a:spcBef>
          <a:spcPct val="0"/>
        </a:spcBef>
        <a:buNone/>
        <a:defRPr sz="4400" kern="1200">
          <a:solidFill>
            <a:schemeClr val="tx1"/>
          </a:solidFill>
          <a:latin typeface="+mj-lt"/>
          <a:ea typeface="+mj-ea"/>
          <a:cs typeface="+mj-cs"/>
        </a:defRPr>
      </a:lvl1pPr>
    </p:titleStyle>
    <p:bodyStyle>
      <a:lvl1pPr marL="342876" indent="-342876" algn="l" defTabSz="91433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98" indent="-285730" algn="l" defTabSz="91433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20" indent="-228584" algn="l" defTabSz="914336"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87"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255"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423"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91"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59"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926"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hhrecny.org/index.php?src=events&amp;srctype=detail&amp;category=Community%20Event&amp;refno=176" TargetMode="External"/><Relationship Id="rId13" Type="http://schemas.openxmlformats.org/officeDocument/2006/relationships/hyperlink" Target="https://hhrecny.org/" TargetMode="External"/><Relationship Id="rId3" Type="http://schemas.openxmlformats.org/officeDocument/2006/relationships/image" Target="../media/image1.gif"/><Relationship Id="rId7" Type="http://schemas.openxmlformats.org/officeDocument/2006/relationships/image" Target="../media/image3.gif"/><Relationship Id="rId12"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hhrecny.org/index.php?src=events&amp;srctype=detail&amp;category=lecture&amp;refno=198" TargetMode="External"/><Relationship Id="rId11" Type="http://schemas.openxmlformats.org/officeDocument/2006/relationships/image" Target="../media/image4.png"/><Relationship Id="rId5" Type="http://schemas.openxmlformats.org/officeDocument/2006/relationships/image" Target="../media/image2.gif"/><Relationship Id="rId10" Type="http://schemas.openxmlformats.org/officeDocument/2006/relationships/hyperlink" Target="http://www.hhrecny.org/index.php?src=events&amp;srctype=detail&amp;category=Community%20Event&amp;refno=195" TargetMode="External"/><Relationship Id="rId4" Type="http://schemas.openxmlformats.org/officeDocument/2006/relationships/hyperlink" Target="http://myemail.constantcontact.com/Four-Upcoming-events-and-Introducing-our-new-Membership-Program.html?soid=1112323251565&amp;aid=fA431a8m6ik" TargetMode="External"/><Relationship Id="rId9" Type="http://schemas.openxmlformats.org/officeDocument/2006/relationships/hyperlink" Target="http://www.hhrecny.org/index.php?src=events&amp;submenu=speakers&amp;srctype=detail&amp;category=Community%20Event&amp;refno=17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rs6.net/t?e=fA431a8m6ik&amp;c=0&amp;r=0&amp;_ts=14743929769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hlinkClick r:id="rId4"/>
          </p:cNvPr>
          <p:cNvSpPr>
            <a:spLocks noChangeArrowheads="1"/>
          </p:cNvSpPr>
          <p:nvPr/>
        </p:nvSpPr>
        <p:spPr bwMode="auto">
          <a:xfrm>
            <a:off x="6151563" y="1800947"/>
            <a:ext cx="285750" cy="379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ctr" anchorCtr="0" compatLnSpc="1">
            <a:prstTxWarp prst="textNoShape">
              <a:avLst/>
            </a:prstTxWarp>
            <a:spAutoFit/>
          </a:bodyPr>
          <a:lstStyle/>
          <a:p>
            <a:endParaRPr lang="en-US"/>
          </a:p>
        </p:txBody>
      </p:sp>
      <p:sp>
        <p:nvSpPr>
          <p:cNvPr id="7" name="Rectangle 5"/>
          <p:cNvSpPr>
            <a:spLocks noChangeArrowheads="1"/>
          </p:cNvSpPr>
          <p:nvPr/>
        </p:nvSpPr>
        <p:spPr bwMode="auto">
          <a:xfrm>
            <a:off x="6073775" y="1713726"/>
            <a:ext cx="1128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11108" bIns="0" numCol="1" anchor="ctr" anchorCtr="0" compatLnSpc="1">
            <a:prstTxWarp prst="textNoShape">
              <a:avLst/>
            </a:prstTxWarp>
            <a:spAutoFit/>
          </a:bodyPr>
          <a:lstStyle/>
          <a:p>
            <a:pPr fontAlgn="base">
              <a:spcBef>
                <a:spcPct val="0"/>
              </a:spcBef>
              <a:spcAft>
                <a:spcPct val="0"/>
              </a:spcAft>
            </a:pPr>
            <a:endParaRPr lang="en-US" altLang="en-US">
              <a:solidFill>
                <a:srgbClr val="000000"/>
              </a:solidFill>
              <a:latin typeface="Arial" pitchFamily="34" charset="0"/>
              <a:cs typeface="Arial" pitchFamily="34" charset="0"/>
            </a:endParaRPr>
          </a:p>
          <a:p>
            <a:pPr eaLnBrk="0" fontAlgn="base" hangingPunct="0">
              <a:spcBef>
                <a:spcPct val="0"/>
              </a:spcBef>
              <a:spcAft>
                <a:spcPct val="0"/>
              </a:spcAft>
            </a:pPr>
            <a:endParaRPr lang="en-US" altLang="en-US">
              <a:latin typeface="Arial" pitchFamily="34" charset="0"/>
              <a:cs typeface="Arial" pitchFamily="34" charset="0"/>
            </a:endParaRPr>
          </a:p>
        </p:txBody>
      </p:sp>
      <p:pic>
        <p:nvPicPr>
          <p:cNvPr id="1032" name="Picture 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Medicin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Watchers">
            <a:hlinkClick r:id="rId8"/>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StillHere">
            <a:hlinkClick r:id="rId9"/>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Judy">
            <a:hlinkClick r:id="rId10"/>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6858000" cy="2609022"/>
          </a:xfrm>
          <a:prstGeom prst="rect">
            <a:avLst/>
          </a:prstGeom>
        </p:spPr>
      </p:pic>
      <p:sp>
        <p:nvSpPr>
          <p:cNvPr id="5" name="TextBox 4"/>
          <p:cNvSpPr txBox="1"/>
          <p:nvPr/>
        </p:nvSpPr>
        <p:spPr>
          <a:xfrm>
            <a:off x="100525" y="2694057"/>
            <a:ext cx="2187137" cy="707886"/>
          </a:xfrm>
          <a:prstGeom prst="rect">
            <a:avLst/>
          </a:prstGeom>
          <a:noFill/>
        </p:spPr>
        <p:txBody>
          <a:bodyPr wrap="none" rtlCol="0">
            <a:spAutoFit/>
          </a:bodyPr>
          <a:lstStyle/>
          <a:p>
            <a:r>
              <a:rPr lang="en-US" sz="2000" b="1" dirty="0" smtClean="0"/>
              <a:t>Bettina Graf, </a:t>
            </a:r>
            <a:endParaRPr lang="en-US" sz="2000" b="1" dirty="0" smtClean="0"/>
          </a:p>
          <a:p>
            <a:r>
              <a:rPr lang="en-US" sz="2000" b="1" dirty="0" smtClean="0"/>
              <a:t>Holocaust Survivor</a:t>
            </a:r>
            <a:endParaRPr lang="en-US" sz="2000" b="1" dirty="0"/>
          </a:p>
        </p:txBody>
      </p:sp>
      <p:sp>
        <p:nvSpPr>
          <p:cNvPr id="8" name="TextBox 7"/>
          <p:cNvSpPr txBox="1"/>
          <p:nvPr/>
        </p:nvSpPr>
        <p:spPr>
          <a:xfrm>
            <a:off x="100525" y="3364871"/>
            <a:ext cx="6582131" cy="3754874"/>
          </a:xfrm>
          <a:prstGeom prst="rect">
            <a:avLst/>
          </a:prstGeom>
          <a:noFill/>
        </p:spPr>
        <p:txBody>
          <a:bodyPr wrap="square" rtlCol="0">
            <a:spAutoFit/>
          </a:bodyPr>
          <a:lstStyle/>
          <a:p>
            <a:r>
              <a:rPr lang="en-US" sz="1400" dirty="0" smtClean="0"/>
              <a:t>        Bettina </a:t>
            </a:r>
            <a:r>
              <a:rPr lang="en-US" sz="1400" dirty="0"/>
              <a:t>Graf was born December 1927 in Vienna Austria. After </a:t>
            </a:r>
            <a:endParaRPr lang="en-US" sz="1400" dirty="0" smtClean="0"/>
          </a:p>
          <a:p>
            <a:r>
              <a:rPr lang="en-US" sz="1400" dirty="0" smtClean="0"/>
              <a:t>the </a:t>
            </a:r>
            <a:r>
              <a:rPr lang="en-US" sz="1400" dirty="0"/>
              <a:t>Nazi occupation, she experienced "Kristallnacht", which took </a:t>
            </a:r>
            <a:endParaRPr lang="en-US" sz="1400" dirty="0" smtClean="0"/>
          </a:p>
          <a:p>
            <a:r>
              <a:rPr lang="en-US" sz="1400" dirty="0" smtClean="0"/>
              <a:t>place </a:t>
            </a:r>
            <a:r>
              <a:rPr lang="en-US" sz="1400" dirty="0"/>
              <a:t>on November 9th &amp; 10th, 1938 when the Nazi's burned </a:t>
            </a:r>
            <a:endParaRPr lang="en-US" sz="1400" dirty="0" smtClean="0"/>
          </a:p>
          <a:p>
            <a:r>
              <a:rPr lang="en-US" sz="1400" dirty="0" smtClean="0"/>
              <a:t>synagogues</a:t>
            </a:r>
            <a:r>
              <a:rPr lang="en-US" sz="1400" dirty="0"/>
              <a:t>, vandalized Jewish homes and businesses and the first </a:t>
            </a:r>
            <a:endParaRPr lang="en-US" sz="1400" dirty="0" smtClean="0"/>
          </a:p>
          <a:p>
            <a:r>
              <a:rPr lang="en-US" sz="1400" dirty="0" smtClean="0"/>
              <a:t>mass </a:t>
            </a:r>
            <a:r>
              <a:rPr lang="en-US" sz="1400" dirty="0"/>
              <a:t>arrest of Jewish men and boys took place. At the time Bettina </a:t>
            </a:r>
            <a:endParaRPr lang="en-US" sz="1400" dirty="0" smtClean="0"/>
          </a:p>
          <a:p>
            <a:r>
              <a:rPr lang="en-US" sz="1400" dirty="0" smtClean="0"/>
              <a:t>was </a:t>
            </a:r>
            <a:r>
              <a:rPr lang="en-US" sz="1400" dirty="0"/>
              <a:t>in school from which she was subsequently thrown out. </a:t>
            </a:r>
            <a:r>
              <a:rPr lang="en-US" sz="1400" dirty="0" smtClean="0"/>
              <a:t>Bettina's </a:t>
            </a:r>
          </a:p>
          <a:p>
            <a:r>
              <a:rPr lang="en-US" sz="1400" dirty="0" smtClean="0"/>
              <a:t>father </a:t>
            </a:r>
            <a:r>
              <a:rPr lang="en-US" sz="1400" dirty="0"/>
              <a:t>had gone into hiding and her mother and sister were arrested </a:t>
            </a:r>
            <a:endParaRPr lang="en-US" sz="1400" dirty="0" smtClean="0"/>
          </a:p>
          <a:p>
            <a:r>
              <a:rPr lang="en-US" sz="1400" dirty="0" smtClean="0"/>
              <a:t>for </a:t>
            </a:r>
            <a:r>
              <a:rPr lang="en-US" sz="1400" dirty="0"/>
              <a:t>a while and then later released.</a:t>
            </a:r>
          </a:p>
          <a:p>
            <a:r>
              <a:rPr lang="en-US" sz="1400" dirty="0" smtClean="0"/>
              <a:t>        In </a:t>
            </a:r>
            <a:r>
              <a:rPr lang="en-US" sz="1400" dirty="0"/>
              <a:t>the summer of 1939, after living under the Nazi occupation for a year and a half, Bettina's whole family was finally able to obtain passage on the last boat that left from Belgium to England. They lived in London during part of the intensive German bombing known as the "blitz" until September 1940. At that time they found passage on a ship to the U.S. Although the Nazis torpedoed the ship they were fortunately saved. After the ship was back in port and repaired they boarded it once again and finally reached the U.S.</a:t>
            </a:r>
          </a:p>
          <a:p>
            <a:r>
              <a:rPr lang="en-US" sz="1400" dirty="0" smtClean="0"/>
              <a:t>        Bettina's </a:t>
            </a:r>
            <a:r>
              <a:rPr lang="en-US" sz="1400" dirty="0"/>
              <a:t>presentation will cover her life under the Nazi occupation as well as her experience during the "blitz" in London, and being on a ship, which was torpedoed.</a:t>
            </a:r>
          </a:p>
        </p:txBody>
      </p:sp>
      <p:pic>
        <p:nvPicPr>
          <p:cNvPr id="4" name="Picture 3"/>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247626" y="2714578"/>
            <a:ext cx="1502091" cy="2253137"/>
          </a:xfrm>
          <a:prstGeom prst="rect">
            <a:avLst/>
          </a:prstGeom>
        </p:spPr>
      </p:pic>
      <p:sp>
        <p:nvSpPr>
          <p:cNvPr id="9" name="TextBox 8"/>
          <p:cNvSpPr txBox="1"/>
          <p:nvPr/>
        </p:nvSpPr>
        <p:spPr>
          <a:xfrm>
            <a:off x="2743200" y="7214685"/>
            <a:ext cx="3581400" cy="369332"/>
          </a:xfrm>
          <a:prstGeom prst="rect">
            <a:avLst/>
          </a:prstGeom>
          <a:noFill/>
        </p:spPr>
        <p:txBody>
          <a:bodyPr wrap="square" rtlCol="0">
            <a:spAutoFit/>
          </a:bodyPr>
          <a:lstStyle/>
          <a:p>
            <a:r>
              <a:rPr lang="en-US" b="1" dirty="0" smtClean="0"/>
              <a:t>Event held at:</a:t>
            </a:r>
            <a:endParaRPr lang="en-US" b="1" dirty="0"/>
          </a:p>
        </p:txBody>
      </p:sp>
      <p:sp>
        <p:nvSpPr>
          <p:cNvPr id="10" name="TextBox 9"/>
          <p:cNvSpPr txBox="1"/>
          <p:nvPr/>
        </p:nvSpPr>
        <p:spPr>
          <a:xfrm>
            <a:off x="4369949" y="7208322"/>
            <a:ext cx="1078309" cy="1477328"/>
          </a:xfrm>
          <a:prstGeom prst="rect">
            <a:avLst/>
          </a:prstGeom>
          <a:noFill/>
        </p:spPr>
        <p:txBody>
          <a:bodyPr wrap="none" rtlCol="0">
            <a:spAutoFit/>
          </a:bodyPr>
          <a:lstStyle/>
          <a:p>
            <a:pPr algn="ctr"/>
            <a:r>
              <a:rPr lang="en-US" dirty="0" smtClean="0"/>
              <a:t>[location]</a:t>
            </a:r>
          </a:p>
          <a:p>
            <a:pPr algn="ctr"/>
            <a:endParaRPr lang="en-US" dirty="0"/>
          </a:p>
          <a:p>
            <a:pPr algn="ctr"/>
            <a:r>
              <a:rPr lang="en-US" dirty="0" smtClean="0"/>
              <a:t>[date]</a:t>
            </a:r>
          </a:p>
          <a:p>
            <a:pPr algn="ctr"/>
            <a:endParaRPr lang="en-US" dirty="0"/>
          </a:p>
          <a:p>
            <a:pPr algn="ctr"/>
            <a:r>
              <a:rPr lang="en-US" dirty="0" smtClean="0"/>
              <a:t>[time]</a:t>
            </a:r>
            <a:endParaRPr lang="en-US" dirty="0"/>
          </a:p>
        </p:txBody>
      </p:sp>
      <p:cxnSp>
        <p:nvCxnSpPr>
          <p:cNvPr id="18" name="Straight Connector 17"/>
          <p:cNvCxnSpPr/>
          <p:nvPr/>
        </p:nvCxnSpPr>
        <p:spPr>
          <a:xfrm>
            <a:off x="100525" y="7086600"/>
            <a:ext cx="6629400" cy="0"/>
          </a:xfrm>
          <a:prstGeom prst="line">
            <a:avLst/>
          </a:prstGeom>
        </p:spPr>
        <p:style>
          <a:lnRef idx="2">
            <a:schemeClr val="accent6"/>
          </a:lnRef>
          <a:fillRef idx="0">
            <a:schemeClr val="accent6"/>
          </a:fillRef>
          <a:effectRef idx="1">
            <a:schemeClr val="accent6"/>
          </a:effectRef>
          <a:fontRef idx="minor">
            <a:schemeClr val="tx1"/>
          </a:fontRef>
        </p:style>
      </p:cxnSp>
      <p:sp>
        <p:nvSpPr>
          <p:cNvPr id="36" name="Picture Placeholder 3"/>
          <p:cNvSpPr>
            <a:spLocks noGrp="1"/>
          </p:cNvSpPr>
          <p:nvPr>
            <p:ph type="pic" sz="quarter" idx="13"/>
          </p:nvPr>
        </p:nvSpPr>
        <p:spPr>
          <a:xfrm>
            <a:off x="228600" y="7239000"/>
            <a:ext cx="2286000" cy="1740725"/>
          </a:xfrm>
        </p:spPr>
      </p:sp>
      <p:sp>
        <p:nvSpPr>
          <p:cNvPr id="28" name="TextBox 27"/>
          <p:cNvSpPr txBox="1"/>
          <p:nvPr/>
        </p:nvSpPr>
        <p:spPr>
          <a:xfrm>
            <a:off x="4222403" y="1442412"/>
            <a:ext cx="1891352" cy="338554"/>
          </a:xfrm>
          <a:prstGeom prst="rect">
            <a:avLst/>
          </a:prstGeom>
          <a:noFill/>
        </p:spPr>
        <p:txBody>
          <a:bodyPr wrap="none" rtlCol="0">
            <a:spAutoFit/>
          </a:bodyPr>
          <a:lstStyle/>
          <a:p>
            <a:r>
              <a:rPr lang="en-US" sz="1600" dirty="0">
                <a:hlinkClick r:id="rId13"/>
              </a:rPr>
              <a:t>https://hhrecny.org</a:t>
            </a:r>
            <a:r>
              <a:rPr lang="en-US" sz="1600" dirty="0" smtClean="0">
                <a:hlinkClick r:id="rId13"/>
              </a:rPr>
              <a:t>/</a:t>
            </a:r>
            <a:endParaRPr lang="en-US" sz="1600" dirty="0" smtClean="0"/>
          </a:p>
        </p:txBody>
      </p:sp>
    </p:spTree>
    <p:extLst>
      <p:ext uri="{BB962C8B-B14F-4D97-AF65-F5344CB8AC3E}">
        <p14:creationId xmlns:p14="http://schemas.microsoft.com/office/powerpoint/2010/main" val="663511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1633</TotalTime>
  <Words>93</Words>
  <Application>Microsoft Office PowerPoint</Application>
  <PresentationFormat>Letter Paper (8.5x11 in)</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Lana Pattinson</dc:creator>
  <cp:lastModifiedBy>intern HHREC</cp:lastModifiedBy>
  <cp:revision>60</cp:revision>
  <cp:lastPrinted>2018-03-28T15:39:28Z</cp:lastPrinted>
  <dcterms:created xsi:type="dcterms:W3CDTF">2016-09-20T17:48:39Z</dcterms:created>
  <dcterms:modified xsi:type="dcterms:W3CDTF">2018-03-28T19:41:41Z</dcterms:modified>
</cp:coreProperties>
</file>