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61" d="100"/>
          <a:sy n="61" d="100"/>
        </p:scale>
        <p:origin x="1195" y="67"/>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5/17/2018</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326701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9AC81-CE37-4FA5-9D09-98CA3711665F}"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9AC81-CE37-4FA5-9D09-98CA3711665F}"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5/17/2018</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99535" y="2674316"/>
            <a:ext cx="2264915" cy="707886"/>
          </a:xfrm>
          <a:prstGeom prst="rect">
            <a:avLst/>
          </a:prstGeom>
          <a:noFill/>
        </p:spPr>
        <p:txBody>
          <a:bodyPr wrap="none" rtlCol="0">
            <a:spAutoFit/>
          </a:bodyPr>
          <a:lstStyle/>
          <a:p>
            <a:r>
              <a:rPr lang="en-US" sz="2000" b="1" dirty="0" smtClean="0"/>
              <a:t>Alan </a:t>
            </a:r>
            <a:r>
              <a:rPr lang="en-US" sz="2000" b="1" dirty="0" err="1" smtClean="0"/>
              <a:t>Moskin</a:t>
            </a:r>
            <a:r>
              <a:rPr lang="en-US" sz="2000" b="1" dirty="0" smtClean="0"/>
              <a:t>, </a:t>
            </a:r>
          </a:p>
          <a:p>
            <a:r>
              <a:rPr lang="en-US" sz="2000" b="1" dirty="0" smtClean="0"/>
              <a:t>Holocaust </a:t>
            </a:r>
            <a:r>
              <a:rPr lang="en-US" sz="2000" b="1" dirty="0" smtClean="0"/>
              <a:t>Liberator</a:t>
            </a:r>
            <a:endParaRPr lang="en-US" sz="2000" b="1" dirty="0"/>
          </a:p>
        </p:txBody>
      </p:sp>
      <p:sp>
        <p:nvSpPr>
          <p:cNvPr id="8" name="TextBox 7"/>
          <p:cNvSpPr txBox="1"/>
          <p:nvPr/>
        </p:nvSpPr>
        <p:spPr>
          <a:xfrm>
            <a:off x="6927" y="3320475"/>
            <a:ext cx="6582131" cy="3647152"/>
          </a:xfrm>
          <a:prstGeom prst="rect">
            <a:avLst/>
          </a:prstGeom>
          <a:noFill/>
        </p:spPr>
        <p:txBody>
          <a:bodyPr wrap="square" rtlCol="0">
            <a:spAutoFit/>
          </a:bodyPr>
          <a:lstStyle/>
          <a:p>
            <a:r>
              <a:rPr lang="en-US" sz="1100" dirty="0"/>
              <a:t> </a:t>
            </a:r>
            <a:r>
              <a:rPr lang="en-US" sz="1100" dirty="0" smtClean="0"/>
              <a:t>      Alan </a:t>
            </a:r>
            <a:r>
              <a:rPr lang="en-US" sz="1100" dirty="0" err="1"/>
              <a:t>Moskin</a:t>
            </a:r>
            <a:r>
              <a:rPr lang="en-US" sz="1100" dirty="0"/>
              <a:t> was born in Englewood, New Jersey on May 30, 1926. </a:t>
            </a:r>
            <a:r>
              <a:rPr lang="en-US" sz="1100" dirty="0" smtClean="0"/>
              <a:t>Alan </a:t>
            </a:r>
            <a:r>
              <a:rPr lang="en-US" sz="1100" dirty="0"/>
              <a:t>was </a:t>
            </a:r>
            <a:endParaRPr lang="en-US" sz="1100" dirty="0" smtClean="0"/>
          </a:p>
          <a:p>
            <a:r>
              <a:rPr lang="en-US" sz="1100" dirty="0" smtClean="0"/>
              <a:t>drafted </a:t>
            </a:r>
            <a:r>
              <a:rPr lang="en-US" sz="1100" dirty="0"/>
              <a:t>into the military service at the age of 18 and served in the United States </a:t>
            </a:r>
            <a:endParaRPr lang="en-US" sz="1100" dirty="0" smtClean="0"/>
          </a:p>
          <a:p>
            <a:r>
              <a:rPr lang="en-US" sz="1100" dirty="0" smtClean="0"/>
              <a:t>Army </a:t>
            </a:r>
            <a:r>
              <a:rPr lang="en-US" sz="1100" dirty="0"/>
              <a:t>during World War II from September 1944 until August 1946. He was a </a:t>
            </a:r>
            <a:endParaRPr lang="en-US" sz="1100" dirty="0" smtClean="0"/>
          </a:p>
          <a:p>
            <a:r>
              <a:rPr lang="en-US" sz="1100" dirty="0" smtClean="0"/>
              <a:t>member </a:t>
            </a:r>
            <a:r>
              <a:rPr lang="en-US" sz="1100" dirty="0"/>
              <a:t>of the 66th infantry, 71st Division, part of General George Patton's 3rd </a:t>
            </a:r>
            <a:endParaRPr lang="en-US" sz="1100" dirty="0" smtClean="0"/>
          </a:p>
          <a:p>
            <a:r>
              <a:rPr lang="en-US" sz="1100" dirty="0" smtClean="0"/>
              <a:t>Army</a:t>
            </a:r>
            <a:r>
              <a:rPr lang="en-US" sz="1100" dirty="0"/>
              <a:t>. Alan's outfit fought in combat through France, Germany and Austria during </a:t>
            </a:r>
            <a:endParaRPr lang="en-US" sz="1100" dirty="0" smtClean="0"/>
          </a:p>
          <a:p>
            <a:r>
              <a:rPr lang="en-US" sz="1100" dirty="0" smtClean="0"/>
              <a:t>which </a:t>
            </a:r>
            <a:r>
              <a:rPr lang="en-US" sz="1100" dirty="0"/>
              <a:t>time he was promoted in rank from Private to Staff Sergeant.</a:t>
            </a:r>
          </a:p>
          <a:p>
            <a:r>
              <a:rPr lang="en-US" sz="1100" dirty="0" smtClean="0"/>
              <a:t>       At </a:t>
            </a:r>
            <a:r>
              <a:rPr lang="en-US" sz="1100" dirty="0"/>
              <a:t>the beginning of May 1945, his Company participated in the liberation of the </a:t>
            </a:r>
            <a:endParaRPr lang="en-US" sz="1100" dirty="0" smtClean="0"/>
          </a:p>
          <a:p>
            <a:r>
              <a:rPr lang="en-US" sz="1100" dirty="0" err="1" smtClean="0"/>
              <a:t>Gunskirchen</a:t>
            </a:r>
            <a:r>
              <a:rPr lang="en-US" sz="1100" dirty="0" smtClean="0"/>
              <a:t> </a:t>
            </a:r>
            <a:r>
              <a:rPr lang="en-US" sz="1100" dirty="0"/>
              <a:t>Concentration Camp, a sub-camp of </a:t>
            </a:r>
            <a:r>
              <a:rPr lang="en-US" sz="1100" dirty="0" err="1"/>
              <a:t>Mauthausen</a:t>
            </a:r>
            <a:r>
              <a:rPr lang="en-US" sz="1100" dirty="0"/>
              <a:t>. After the war ended, Alan remained in Europe until June 1946 as a member of the U.S. Army of Occupation.</a:t>
            </a:r>
          </a:p>
          <a:p>
            <a:r>
              <a:rPr lang="en-US" sz="1100" dirty="0" smtClean="0"/>
              <a:t>       Alan </a:t>
            </a:r>
            <a:r>
              <a:rPr lang="en-US" sz="1100" dirty="0"/>
              <a:t>presently resides in Nanuet, New York and he has spoken to Middle School and High School students as well as other groups in a number of different states and venues throughout the country  about his experiences as an infantry combat soldier and a "Concentration Camp" liberator</a:t>
            </a:r>
            <a:r>
              <a:rPr lang="en-US" sz="1100" dirty="0" smtClean="0"/>
              <a:t>.</a:t>
            </a:r>
          </a:p>
          <a:p>
            <a:r>
              <a:rPr lang="en-US" sz="1100" dirty="0"/>
              <a:t>He attended Syracuse University both before and after his military service in World War II and graduated in May 1948. He then attended New York University Law School, graduating with a J.D. degree in June 1951. He practiced law as a civil trial attorney in New Jersey for over 20 years and subsequently worked in the private business sector until he retired in 1991</a:t>
            </a:r>
            <a:r>
              <a:rPr lang="en-US" sz="1100" dirty="0" smtClean="0"/>
              <a:t>.</a:t>
            </a:r>
            <a:endParaRPr lang="en-US" sz="1100" dirty="0"/>
          </a:p>
          <a:p>
            <a:r>
              <a:rPr lang="en-US" sz="1100" dirty="0" smtClean="0"/>
              <a:t>       Alan </a:t>
            </a:r>
            <a:r>
              <a:rPr lang="en-US" sz="1100" dirty="0"/>
              <a:t>has two grown daughters and seven grandchildren. He presently serves as a Vice President on the Board of Trustees of the Holocaust Museum and Center for Tolerance and Education and is also a Past commander of the Rockland / Orange District Council of the Jewish War Veterans of the U.S.A.  In addition, in 2014 Alan was inducted into the New York State Senate Veterans Hall of Fame and the following year he was elected by the Veterans Coordinating Council in Rockland County, N.Y. to be the "2016 Veteran of the Year."</a:t>
            </a:r>
          </a:p>
        </p:txBody>
      </p:sp>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163109" y="2696243"/>
            <a:ext cx="1408136" cy="1849975"/>
          </a:xfrm>
          <a:prstGeom prst="rect">
            <a:avLst/>
          </a:prstGeom>
        </p:spPr>
      </p:pic>
      <p:sp>
        <p:nvSpPr>
          <p:cNvPr id="9" name="TextBox 8"/>
          <p:cNvSpPr txBox="1"/>
          <p:nvPr/>
        </p:nvSpPr>
        <p:spPr>
          <a:xfrm>
            <a:off x="2743200" y="7214685"/>
            <a:ext cx="3581400" cy="369332"/>
          </a:xfrm>
          <a:prstGeom prst="rect">
            <a:avLst/>
          </a:prstGeom>
          <a:noFill/>
        </p:spPr>
        <p:txBody>
          <a:bodyPr wrap="square" rtlCol="0">
            <a:spAutoFit/>
          </a:bodyPr>
          <a:lstStyle/>
          <a:p>
            <a:r>
              <a:rPr lang="en-US" b="1" dirty="0" smtClean="0"/>
              <a:t>Event held at:</a:t>
            </a:r>
            <a:endParaRPr lang="en-US" b="1" dirty="0"/>
          </a:p>
        </p:txBody>
      </p:sp>
      <p:sp>
        <p:nvSpPr>
          <p:cNvPr id="10" name="TextBox 9"/>
          <p:cNvSpPr txBox="1"/>
          <p:nvPr/>
        </p:nvSpPr>
        <p:spPr>
          <a:xfrm>
            <a:off x="4369949" y="7208322"/>
            <a:ext cx="1078309" cy="1477328"/>
          </a:xfrm>
          <a:prstGeom prst="rect">
            <a:avLst/>
          </a:prstGeom>
          <a:noFill/>
        </p:spPr>
        <p:txBody>
          <a:bodyPr wrap="none" rtlCol="0">
            <a:spAutoFit/>
          </a:bodyPr>
          <a:lstStyle/>
          <a:p>
            <a:pPr algn="ctr"/>
            <a:r>
              <a:rPr lang="en-US" dirty="0" smtClean="0"/>
              <a:t>[location]</a:t>
            </a:r>
          </a:p>
          <a:p>
            <a:pPr algn="ctr"/>
            <a:endParaRPr lang="en-US" dirty="0"/>
          </a:p>
          <a:p>
            <a:pPr algn="ctr"/>
            <a:r>
              <a:rPr lang="en-US" dirty="0" smtClean="0"/>
              <a:t>[date]</a:t>
            </a:r>
          </a:p>
          <a:p>
            <a:pPr algn="ctr"/>
            <a:endParaRPr lang="en-US" dirty="0"/>
          </a:p>
          <a:p>
            <a:pPr algn="ctr"/>
            <a:r>
              <a:rPr lang="en-US" dirty="0" smtClean="0"/>
              <a:t>[time]</a:t>
            </a:r>
            <a:endParaRPr lang="en-US" dirty="0"/>
          </a:p>
        </p:txBody>
      </p:sp>
      <p:cxnSp>
        <p:nvCxnSpPr>
          <p:cNvPr id="18" name="Straight Connector 17"/>
          <p:cNvCxnSpPr/>
          <p:nvPr/>
        </p:nvCxnSpPr>
        <p:spPr>
          <a:xfrm>
            <a:off x="99535" y="70104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28" name="TextBox 1"/>
          <p:cNvSpPr txBox="1"/>
          <p:nvPr/>
        </p:nvSpPr>
        <p:spPr>
          <a:xfrm>
            <a:off x="4260211" y="1375172"/>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r>
              <a:rPr lang="en-US" sz="1600" dirty="0" smtClean="0">
                <a:hlinkClick r:id="rId13"/>
              </a:rPr>
              <a:t>/</a:t>
            </a:r>
            <a:endParaRPr lang="en-US" sz="1600" dirty="0" smtClean="0"/>
          </a:p>
        </p:txBody>
      </p:sp>
      <p:sp>
        <p:nvSpPr>
          <p:cNvPr id="29" name="Picture Placeholder 3"/>
          <p:cNvSpPr>
            <a:spLocks noGrp="1"/>
          </p:cNvSpPr>
          <p:nvPr>
            <p:ph type="pic" sz="quarter" idx="13"/>
          </p:nvPr>
        </p:nvSpPr>
        <p:spPr>
          <a:xfrm>
            <a:off x="124275" y="7179059"/>
            <a:ext cx="2438400" cy="1746753"/>
          </a:xfrm>
        </p:spPr>
      </p:sp>
    </p:spTree>
    <p:extLst>
      <p:ext uri="{BB962C8B-B14F-4D97-AF65-F5344CB8AC3E}">
        <p14:creationId xmlns:p14="http://schemas.microsoft.com/office/powerpoint/2010/main" val="663511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172</Words>
  <Application>Microsoft Office PowerPoint</Application>
  <PresentationFormat>Letter Paper (8.5x11 in)</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Lana Pattinson</cp:lastModifiedBy>
  <cp:revision>67</cp:revision>
  <cp:lastPrinted>2018-03-28T17:46:58Z</cp:lastPrinted>
  <dcterms:created xsi:type="dcterms:W3CDTF">2016-09-20T17:48:39Z</dcterms:created>
  <dcterms:modified xsi:type="dcterms:W3CDTF">2018-05-17T14:15:02Z</dcterms:modified>
</cp:coreProperties>
</file>