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sldIdLst>
    <p:sldId id="256" r:id="rId2"/>
  </p:sldIdLst>
  <p:sldSz cx="6858000" cy="9144000" type="letter"/>
  <p:notesSz cx="7010400" cy="9296400"/>
  <p:defaultText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C0000"/>
    <a:srgbClr val="FF6600"/>
    <a:srgbClr val="F2D6B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7" autoAdjust="0"/>
    <p:restoredTop sz="94660"/>
  </p:normalViewPr>
  <p:slideViewPr>
    <p:cSldViewPr>
      <p:cViewPr varScale="1">
        <p:scale>
          <a:sx n="81" d="100"/>
          <a:sy n="81" d="100"/>
        </p:scale>
        <p:origin x="1416" y="10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5138"/>
          </a:xfrm>
          <a:prstGeom prst="rect">
            <a:avLst/>
          </a:prstGeom>
        </p:spPr>
        <p:txBody>
          <a:bodyPr vert="horz" lIns="91440" tIns="45720" rIns="91440" bIns="45720" rtlCol="0"/>
          <a:lstStyle>
            <a:lvl1pPr algn="r">
              <a:defRPr sz="1200"/>
            </a:lvl1pPr>
          </a:lstStyle>
          <a:p>
            <a:fld id="{4339ACE8-435E-44BD-9479-BEE19CB67463}" type="datetimeFigureOut">
              <a:rPr lang="en-US" smtClean="0"/>
              <a:t>4/25/2018</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1440" tIns="45720" rIns="91440" bIns="45720" rtlCol="0" anchor="b"/>
          <a:lstStyle>
            <a:lvl1pPr algn="r">
              <a:defRPr sz="1200"/>
            </a:lvl1pPr>
          </a:lstStyle>
          <a:p>
            <a:fld id="{3188596B-714A-44B3-BECB-5DD3AAE97CFA}" type="slidenum">
              <a:rPr lang="en-US" smtClean="0"/>
              <a:t>‹#›</a:t>
            </a:fld>
            <a:endParaRPr lang="en-US"/>
          </a:p>
        </p:txBody>
      </p:sp>
    </p:spTree>
    <p:extLst>
      <p:ext uri="{BB962C8B-B14F-4D97-AF65-F5344CB8AC3E}">
        <p14:creationId xmlns:p14="http://schemas.microsoft.com/office/powerpoint/2010/main" val="3900463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8596B-714A-44B3-BECB-5DD3AAE97CFA}" type="slidenum">
              <a:rPr lang="en-US" smtClean="0"/>
              <a:t>1</a:t>
            </a:fld>
            <a:endParaRPr lang="en-US"/>
          </a:p>
        </p:txBody>
      </p:sp>
    </p:spTree>
    <p:extLst>
      <p:ext uri="{BB962C8B-B14F-4D97-AF65-F5344CB8AC3E}">
        <p14:creationId xmlns:p14="http://schemas.microsoft.com/office/powerpoint/2010/main" val="3267015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168" indent="0" algn="ctr">
              <a:buNone/>
              <a:defRPr>
                <a:solidFill>
                  <a:schemeClr val="tx1">
                    <a:tint val="75000"/>
                  </a:schemeClr>
                </a:solidFill>
              </a:defRPr>
            </a:lvl2pPr>
            <a:lvl3pPr marL="914336" indent="0" algn="ctr">
              <a:buNone/>
              <a:defRPr>
                <a:solidFill>
                  <a:schemeClr val="tx1">
                    <a:tint val="75000"/>
                  </a:schemeClr>
                </a:solidFill>
              </a:defRPr>
            </a:lvl3pPr>
            <a:lvl4pPr marL="1371503" indent="0" algn="ctr">
              <a:buNone/>
              <a:defRPr>
                <a:solidFill>
                  <a:schemeClr val="tx1">
                    <a:tint val="75000"/>
                  </a:schemeClr>
                </a:solidFill>
              </a:defRPr>
            </a:lvl4pPr>
            <a:lvl5pPr marL="1828671" indent="0" algn="ctr">
              <a:buNone/>
              <a:defRPr>
                <a:solidFill>
                  <a:schemeClr val="tx1">
                    <a:tint val="75000"/>
                  </a:schemeClr>
                </a:solidFill>
              </a:defRPr>
            </a:lvl5pPr>
            <a:lvl6pPr marL="2285839" indent="0" algn="ctr">
              <a:buNone/>
              <a:defRPr>
                <a:solidFill>
                  <a:schemeClr val="tx1">
                    <a:tint val="75000"/>
                  </a:schemeClr>
                </a:solidFill>
              </a:defRPr>
            </a:lvl6pPr>
            <a:lvl7pPr marL="2743007" indent="0" algn="ctr">
              <a:buNone/>
              <a:defRPr>
                <a:solidFill>
                  <a:schemeClr val="tx1">
                    <a:tint val="75000"/>
                  </a:schemeClr>
                </a:solidFill>
              </a:defRPr>
            </a:lvl7pPr>
            <a:lvl8pPr marL="3200175" indent="0" algn="ctr">
              <a:buNone/>
              <a:defRPr>
                <a:solidFill>
                  <a:schemeClr val="tx1">
                    <a:tint val="75000"/>
                  </a:schemeClr>
                </a:solidFill>
              </a:defRPr>
            </a:lvl8pPr>
            <a:lvl9pPr marL="365734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
        <p:nvSpPr>
          <p:cNvPr id="8" name="Picture Placeholder 7"/>
          <p:cNvSpPr>
            <a:spLocks noGrp="1"/>
          </p:cNvSpPr>
          <p:nvPr>
            <p:ph type="pic" sz="quarter" idx="13"/>
          </p:nvPr>
        </p:nvSpPr>
        <p:spPr>
          <a:xfrm>
            <a:off x="514350" y="6781800"/>
            <a:ext cx="2228850" cy="2179638"/>
          </a:xfrm>
        </p:spPr>
        <p:txBody>
          <a:bodyPr/>
          <a:lstStyle/>
          <a:p>
            <a:endParaRPr lang="en-US"/>
          </a:p>
        </p:txBody>
      </p:sp>
    </p:spTree>
    <p:extLst>
      <p:ext uri="{BB962C8B-B14F-4D97-AF65-F5344CB8AC3E}">
        <p14:creationId xmlns:p14="http://schemas.microsoft.com/office/powerpoint/2010/main" val="17364059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68749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8"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57426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5035311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9"/>
            <a:ext cx="5829300" cy="2000249"/>
          </a:xfrm>
        </p:spPr>
        <p:txBody>
          <a:bodyPr anchor="b"/>
          <a:lstStyle>
            <a:lvl1pPr marL="0" indent="0">
              <a:buNone/>
              <a:defRPr sz="2000">
                <a:solidFill>
                  <a:schemeClr val="tx1">
                    <a:tint val="75000"/>
                  </a:schemeClr>
                </a:solidFill>
              </a:defRPr>
            </a:lvl1pPr>
            <a:lvl2pPr marL="457168" indent="0">
              <a:buNone/>
              <a:defRPr sz="1800">
                <a:solidFill>
                  <a:schemeClr val="tx1">
                    <a:tint val="75000"/>
                  </a:schemeClr>
                </a:solidFill>
              </a:defRPr>
            </a:lvl2pPr>
            <a:lvl3pPr marL="914336" indent="0">
              <a:buNone/>
              <a:defRPr sz="1600">
                <a:solidFill>
                  <a:schemeClr val="tx1">
                    <a:tint val="75000"/>
                  </a:schemeClr>
                </a:solidFill>
              </a:defRPr>
            </a:lvl3pPr>
            <a:lvl4pPr marL="1371503" indent="0">
              <a:buNone/>
              <a:defRPr sz="1400">
                <a:solidFill>
                  <a:schemeClr val="tx1">
                    <a:tint val="75000"/>
                  </a:schemeClr>
                </a:solidFill>
              </a:defRPr>
            </a:lvl4pPr>
            <a:lvl5pPr marL="1828671" indent="0">
              <a:buNone/>
              <a:defRPr sz="1400">
                <a:solidFill>
                  <a:schemeClr val="tx1">
                    <a:tint val="75000"/>
                  </a:schemeClr>
                </a:solidFill>
              </a:defRPr>
            </a:lvl5pPr>
            <a:lvl6pPr marL="2285839" indent="0">
              <a:buNone/>
              <a:defRPr sz="1400">
                <a:solidFill>
                  <a:schemeClr val="tx1">
                    <a:tint val="75000"/>
                  </a:schemeClr>
                </a:solidFill>
              </a:defRPr>
            </a:lvl6pPr>
            <a:lvl7pPr marL="2743007" indent="0">
              <a:buNone/>
              <a:defRPr sz="1400">
                <a:solidFill>
                  <a:schemeClr val="tx1">
                    <a:tint val="75000"/>
                  </a:schemeClr>
                </a:solidFill>
              </a:defRPr>
            </a:lvl7pPr>
            <a:lvl8pPr marL="3200175" indent="0">
              <a:buNone/>
              <a:defRPr sz="1400">
                <a:solidFill>
                  <a:schemeClr val="tx1">
                    <a:tint val="75000"/>
                  </a:schemeClr>
                </a:solidFill>
              </a:defRPr>
            </a:lvl8pPr>
            <a:lvl9pPr marL="365734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F9AC81-CE37-4FA5-9D09-98CA3711665F}"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7772306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F9AC81-CE37-4FA5-9D09-98CA3711665F}"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55075896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F9AC81-CE37-4FA5-9D09-98CA3711665F}" type="datetimeFigureOut">
              <a:rPr lang="en-US" smtClean="0"/>
              <a:t>4/25/2018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70329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F9AC81-CE37-4FA5-9D09-98CA3711665F}" type="datetimeFigureOut">
              <a:rPr lang="en-US" smtClean="0"/>
              <a:t>4/25/2018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846951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9AC81-CE37-4FA5-9D09-98CA3711665F}" type="datetimeFigureOut">
              <a:rPr lang="en-US" smtClean="0"/>
              <a:t>4/25/2018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35599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8"/>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1913468"/>
            <a:ext cx="2256235" cy="6254751"/>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42943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168" indent="0">
              <a:buNone/>
              <a:defRPr sz="2800"/>
            </a:lvl2pPr>
            <a:lvl3pPr marL="914336" indent="0">
              <a:buNone/>
              <a:defRPr sz="2400"/>
            </a:lvl3pPr>
            <a:lvl4pPr marL="1371503" indent="0">
              <a:buNone/>
              <a:defRPr sz="2000"/>
            </a:lvl4pPr>
            <a:lvl5pPr marL="1828671" indent="0">
              <a:buNone/>
              <a:defRPr sz="2000"/>
            </a:lvl5pPr>
            <a:lvl6pPr marL="2285839" indent="0">
              <a:buNone/>
              <a:defRPr sz="2000"/>
            </a:lvl6pPr>
            <a:lvl7pPr marL="2743007" indent="0">
              <a:buNone/>
              <a:defRPr sz="2000"/>
            </a:lvl7pPr>
            <a:lvl8pPr marL="3200175" indent="0">
              <a:buNone/>
              <a:defRPr sz="2000"/>
            </a:lvl8pPr>
            <a:lvl9pPr marL="3657343"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81433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33" tIns="45717" rIns="91433" bIns="4571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2"/>
            <a:ext cx="6172200" cy="6034617"/>
          </a:xfrm>
          <a:prstGeom prst="rect">
            <a:avLst/>
          </a:prstGeom>
        </p:spPr>
        <p:txBody>
          <a:bodyPr vert="horz" lIns="91433" tIns="45717" rIns="91433" bIns="457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5"/>
            <a:ext cx="1600200" cy="486833"/>
          </a:xfrm>
          <a:prstGeom prst="rect">
            <a:avLst/>
          </a:prstGeom>
        </p:spPr>
        <p:txBody>
          <a:bodyPr vert="horz" lIns="91433" tIns="45717" rIns="91433" bIns="45717" rtlCol="0" anchor="ctr"/>
          <a:lstStyle>
            <a:lvl1pPr algn="l">
              <a:defRPr sz="1200">
                <a:solidFill>
                  <a:schemeClr val="tx1">
                    <a:tint val="75000"/>
                  </a:schemeClr>
                </a:solidFill>
              </a:defRPr>
            </a:lvl1pPr>
          </a:lstStyle>
          <a:p>
            <a:fld id="{FFF9AC81-CE37-4FA5-9D09-98CA3711665F}" type="datetimeFigureOut">
              <a:rPr lang="en-US" smtClean="0"/>
              <a:t>4/25/2018</a:t>
            </a:fld>
            <a:endParaRPr lang="en-US"/>
          </a:p>
        </p:txBody>
      </p:sp>
      <p:sp>
        <p:nvSpPr>
          <p:cNvPr id="5" name="Footer Placeholder 4"/>
          <p:cNvSpPr>
            <a:spLocks noGrp="1"/>
          </p:cNvSpPr>
          <p:nvPr>
            <p:ph type="ftr" sz="quarter" idx="3"/>
          </p:nvPr>
        </p:nvSpPr>
        <p:spPr>
          <a:xfrm>
            <a:off x="2343150" y="8475135"/>
            <a:ext cx="2171700" cy="486833"/>
          </a:xfrm>
          <a:prstGeom prst="rect">
            <a:avLst/>
          </a:prstGeom>
        </p:spPr>
        <p:txBody>
          <a:bodyPr vert="horz" lIns="91433" tIns="45717" rIns="91433" bIns="45717"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5"/>
            <a:ext cx="1600200" cy="486833"/>
          </a:xfrm>
          <a:prstGeom prst="rect">
            <a:avLst/>
          </a:prstGeom>
        </p:spPr>
        <p:txBody>
          <a:bodyPr vert="horz" lIns="91433" tIns="45717" rIns="91433" bIns="45717" rtlCol="0" anchor="ctr"/>
          <a:lstStyle>
            <a:lvl1pPr algn="r">
              <a:defRPr sz="1200">
                <a:solidFill>
                  <a:schemeClr val="tx1">
                    <a:tint val="75000"/>
                  </a:schemeClr>
                </a:solidFill>
              </a:defRPr>
            </a:lvl1pPr>
          </a:lstStyle>
          <a:p>
            <a:fld id="{895414EE-7E51-40CA-8679-A7864A620F21}" type="slidenum">
              <a:rPr lang="en-US" smtClean="0"/>
              <a:t>‹#›</a:t>
            </a:fld>
            <a:endParaRPr lang="en-US"/>
          </a:p>
        </p:txBody>
      </p:sp>
    </p:spTree>
    <p:extLst>
      <p:ext uri="{BB962C8B-B14F-4D97-AF65-F5344CB8AC3E}">
        <p14:creationId xmlns:p14="http://schemas.microsoft.com/office/powerpoint/2010/main" val="471108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36" rtl="0" eaLnBrk="1" latinLnBrk="0" hangingPunct="1">
        <a:spcBef>
          <a:spcPct val="0"/>
        </a:spcBef>
        <a:buNone/>
        <a:defRPr sz="4400" kern="1200">
          <a:solidFill>
            <a:schemeClr val="tx1"/>
          </a:solidFill>
          <a:latin typeface="+mj-lt"/>
          <a:ea typeface="+mj-ea"/>
          <a:cs typeface="+mj-cs"/>
        </a:defRPr>
      </a:lvl1pPr>
    </p:titleStyle>
    <p:bodyStyle>
      <a:lvl1pPr marL="342876" indent="-342876" algn="l" defTabSz="91433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98" indent="-285730" algn="l" defTabSz="91433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20" indent="-228584" algn="l" defTabSz="914336"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87"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255"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423"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91"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59"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926"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hhrecny.org/index.php?src=events&amp;srctype=detail&amp;category=Community%20Event&amp;refno=176" TargetMode="External"/><Relationship Id="rId13" Type="http://schemas.openxmlformats.org/officeDocument/2006/relationships/hyperlink" Target="https://hhrecny.org/" TargetMode="External"/><Relationship Id="rId3" Type="http://schemas.openxmlformats.org/officeDocument/2006/relationships/image" Target="../media/image1.gif"/><Relationship Id="rId7" Type="http://schemas.openxmlformats.org/officeDocument/2006/relationships/image" Target="../media/image3.gif"/><Relationship Id="rId12"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hhrecny.org/index.php?src=events&amp;srctype=detail&amp;category=lecture&amp;refno=198" TargetMode="External"/><Relationship Id="rId11" Type="http://schemas.openxmlformats.org/officeDocument/2006/relationships/image" Target="../media/image4.png"/><Relationship Id="rId5" Type="http://schemas.openxmlformats.org/officeDocument/2006/relationships/image" Target="../media/image2.gif"/><Relationship Id="rId10" Type="http://schemas.openxmlformats.org/officeDocument/2006/relationships/hyperlink" Target="http://www.hhrecny.org/index.php?src=events&amp;srctype=detail&amp;category=Community%20Event&amp;refno=195" TargetMode="External"/><Relationship Id="rId4" Type="http://schemas.openxmlformats.org/officeDocument/2006/relationships/hyperlink" Target="http://myemail.constantcontact.com/Four-Upcoming-events-and-Introducing-our-new-Membership-Program.html?soid=1112323251565&amp;aid=fA431a8m6ik" TargetMode="External"/><Relationship Id="rId9" Type="http://schemas.openxmlformats.org/officeDocument/2006/relationships/hyperlink" Target="http://www.hhrecny.org/index.php?src=events&amp;submenu=speakers&amp;srctype=detail&amp;category=Community%20Event&amp;refno=17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rs6.net/t?e=fA431a8m6ik&amp;c=0&amp;r=0&amp;_ts=14743929769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hlinkClick r:id="rId4"/>
          </p:cNvPr>
          <p:cNvSpPr>
            <a:spLocks noChangeArrowheads="1"/>
          </p:cNvSpPr>
          <p:nvPr/>
        </p:nvSpPr>
        <p:spPr bwMode="auto">
          <a:xfrm>
            <a:off x="6151563" y="1800947"/>
            <a:ext cx="285750" cy="379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ctr" anchorCtr="0" compatLnSpc="1">
            <a:prstTxWarp prst="textNoShape">
              <a:avLst/>
            </a:prstTxWarp>
            <a:spAutoFit/>
          </a:bodyPr>
          <a:lstStyle/>
          <a:p>
            <a:endParaRPr lang="en-US"/>
          </a:p>
        </p:txBody>
      </p:sp>
      <p:sp>
        <p:nvSpPr>
          <p:cNvPr id="7" name="Rectangle 5"/>
          <p:cNvSpPr>
            <a:spLocks noChangeArrowheads="1"/>
          </p:cNvSpPr>
          <p:nvPr/>
        </p:nvSpPr>
        <p:spPr bwMode="auto">
          <a:xfrm>
            <a:off x="6073775" y="1713726"/>
            <a:ext cx="1128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11108" bIns="0" numCol="1" anchor="ctr" anchorCtr="0" compatLnSpc="1">
            <a:prstTxWarp prst="textNoShape">
              <a:avLst/>
            </a:prstTxWarp>
            <a:spAutoFit/>
          </a:bodyPr>
          <a:lstStyle/>
          <a:p>
            <a:pPr fontAlgn="base">
              <a:spcBef>
                <a:spcPct val="0"/>
              </a:spcBef>
              <a:spcAft>
                <a:spcPct val="0"/>
              </a:spcAft>
            </a:pPr>
            <a:endParaRPr lang="en-US" altLang="en-US">
              <a:solidFill>
                <a:srgbClr val="000000"/>
              </a:solidFill>
              <a:latin typeface="Arial" pitchFamily="34" charset="0"/>
              <a:cs typeface="Arial" pitchFamily="34" charset="0"/>
            </a:endParaRPr>
          </a:p>
          <a:p>
            <a:pPr eaLnBrk="0" fontAlgn="base" hangingPunct="0">
              <a:spcBef>
                <a:spcPct val="0"/>
              </a:spcBef>
              <a:spcAft>
                <a:spcPct val="0"/>
              </a:spcAft>
            </a:pPr>
            <a:endParaRPr lang="en-US" altLang="en-US">
              <a:latin typeface="Arial" pitchFamily="34" charset="0"/>
              <a:cs typeface="Arial" pitchFamily="34" charset="0"/>
            </a:endParaRPr>
          </a:p>
        </p:txBody>
      </p:sp>
      <p:pic>
        <p:nvPicPr>
          <p:cNvPr id="1032" name="Picture 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Medicin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Watchers">
            <a:hlinkClick r:id="rId8"/>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StillHere">
            <a:hlinkClick r:id="rId9"/>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Judy">
            <a:hlinkClick r:id="rId10"/>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0"/>
            <a:ext cx="6858000" cy="2609022"/>
          </a:xfrm>
          <a:prstGeom prst="rect">
            <a:avLst/>
          </a:prstGeom>
        </p:spPr>
      </p:pic>
      <p:sp>
        <p:nvSpPr>
          <p:cNvPr id="5" name="TextBox 4"/>
          <p:cNvSpPr txBox="1"/>
          <p:nvPr/>
        </p:nvSpPr>
        <p:spPr>
          <a:xfrm>
            <a:off x="99535" y="2674316"/>
            <a:ext cx="2187137" cy="707886"/>
          </a:xfrm>
          <a:prstGeom prst="rect">
            <a:avLst/>
          </a:prstGeom>
          <a:noFill/>
        </p:spPr>
        <p:txBody>
          <a:bodyPr wrap="none" rtlCol="0">
            <a:spAutoFit/>
          </a:bodyPr>
          <a:lstStyle/>
          <a:p>
            <a:r>
              <a:rPr lang="en-US" sz="2000" b="1" dirty="0" smtClean="0"/>
              <a:t>Agnes </a:t>
            </a:r>
            <a:r>
              <a:rPr lang="en-US" sz="2000" b="1" dirty="0" err="1" smtClean="0"/>
              <a:t>Vertes</a:t>
            </a:r>
            <a:r>
              <a:rPr lang="en-US" sz="2000" b="1" dirty="0" smtClean="0"/>
              <a:t>, </a:t>
            </a:r>
          </a:p>
          <a:p>
            <a:r>
              <a:rPr lang="en-US" sz="2000" b="1" dirty="0" smtClean="0"/>
              <a:t>Holocaust Survivor</a:t>
            </a:r>
            <a:endParaRPr lang="en-US" sz="2000" b="1" dirty="0"/>
          </a:p>
        </p:txBody>
      </p:sp>
      <p:sp>
        <p:nvSpPr>
          <p:cNvPr id="8" name="TextBox 7"/>
          <p:cNvSpPr txBox="1"/>
          <p:nvPr/>
        </p:nvSpPr>
        <p:spPr>
          <a:xfrm>
            <a:off x="112050" y="3380787"/>
            <a:ext cx="6582131" cy="3754874"/>
          </a:xfrm>
          <a:prstGeom prst="rect">
            <a:avLst/>
          </a:prstGeom>
          <a:noFill/>
        </p:spPr>
        <p:txBody>
          <a:bodyPr wrap="square" rtlCol="0">
            <a:spAutoFit/>
          </a:bodyPr>
          <a:lstStyle/>
          <a:p>
            <a:r>
              <a:rPr lang="en-US" sz="1400" dirty="0" smtClean="0"/>
              <a:t>    Agnes </a:t>
            </a:r>
            <a:r>
              <a:rPr lang="en-US" sz="1400" dirty="0" err="1"/>
              <a:t>Vertes</a:t>
            </a:r>
            <a:r>
              <a:rPr lang="en-US" sz="1400" dirty="0"/>
              <a:t> is President of the Child Holocaust Survivors of </a:t>
            </a:r>
          </a:p>
          <a:p>
            <a:r>
              <a:rPr lang="en-US" sz="1400" smtClean="0"/>
              <a:t>Connecticut </a:t>
            </a:r>
            <a:r>
              <a:rPr lang="en-US" sz="1400" dirty="0" smtClean="0"/>
              <a:t>and </a:t>
            </a:r>
            <a:r>
              <a:rPr lang="en-US" sz="1400" dirty="0"/>
              <a:t>a Jewish Historical Society Board </a:t>
            </a:r>
            <a:r>
              <a:rPr lang="en-US" sz="1400" dirty="0" smtClean="0"/>
              <a:t>member.</a:t>
            </a:r>
          </a:p>
          <a:p>
            <a:r>
              <a:rPr lang="en-US" sz="1400" dirty="0" smtClean="0"/>
              <a:t>    She </a:t>
            </a:r>
            <a:r>
              <a:rPr lang="en-US" sz="1400" dirty="0"/>
              <a:t>is a </a:t>
            </a:r>
            <a:r>
              <a:rPr lang="en-US" sz="1400" dirty="0" smtClean="0"/>
              <a:t>vibrant </a:t>
            </a:r>
            <a:r>
              <a:rPr lang="en-US" sz="1400" dirty="0"/>
              <a:t>and engaging speaker. She teaches weekly, is </a:t>
            </a:r>
            <a:endParaRPr lang="en-US" sz="1400" dirty="0" smtClean="0"/>
          </a:p>
          <a:p>
            <a:r>
              <a:rPr lang="en-US" sz="1400" dirty="0" smtClean="0"/>
              <a:t>a volunteer </a:t>
            </a:r>
            <a:r>
              <a:rPr lang="en-US" sz="1400" dirty="0"/>
              <a:t>for the Shoah Foundation, and is a documentary </a:t>
            </a:r>
            <a:endParaRPr lang="en-US" sz="1400" dirty="0" smtClean="0"/>
          </a:p>
          <a:p>
            <a:r>
              <a:rPr lang="en-US" sz="1400" dirty="0" smtClean="0"/>
              <a:t>film maker</a:t>
            </a:r>
            <a:r>
              <a:rPr lang="en-US" sz="1400" dirty="0"/>
              <a:t>.  In 2003 </a:t>
            </a:r>
            <a:r>
              <a:rPr lang="en-US" sz="1400" dirty="0" err="1"/>
              <a:t>Vertes</a:t>
            </a:r>
            <a:r>
              <a:rPr lang="en-US" sz="1400" dirty="0"/>
              <a:t> produced "Passport for Life,' a </a:t>
            </a:r>
            <a:endParaRPr lang="en-US" sz="1400" dirty="0" smtClean="0"/>
          </a:p>
          <a:p>
            <a:r>
              <a:rPr lang="en-US" sz="1400" dirty="0" smtClean="0"/>
              <a:t>documentary </a:t>
            </a:r>
            <a:r>
              <a:rPr lang="en-US" sz="1400" dirty="0"/>
              <a:t>about the thousands of Jews saved from the </a:t>
            </a:r>
            <a:endParaRPr lang="en-US" sz="1400" dirty="0" smtClean="0"/>
          </a:p>
          <a:p>
            <a:r>
              <a:rPr lang="en-US" sz="1400" dirty="0" smtClean="0"/>
              <a:t>Nazis</a:t>
            </a:r>
            <a:r>
              <a:rPr lang="en-US" sz="1400" dirty="0"/>
              <a:t>.</a:t>
            </a:r>
          </a:p>
          <a:p>
            <a:r>
              <a:rPr lang="en-US" sz="1400" dirty="0" smtClean="0"/>
              <a:t>    Agnes </a:t>
            </a:r>
            <a:r>
              <a:rPr lang="en-US" sz="1400" dirty="0" err="1"/>
              <a:t>Vertes</a:t>
            </a:r>
            <a:r>
              <a:rPr lang="en-US" sz="1400" dirty="0"/>
              <a:t> was born Agnes Katz in Budapest, Hungary, in 1940.  Germany occupied Hungary in March 1944; deportations of the nation's Jews began in May.  Hungarian Jews represented about one half of all Jews murdered at the Auschwitz-</a:t>
            </a:r>
            <a:r>
              <a:rPr lang="en-US" sz="1400" dirty="0" err="1"/>
              <a:t>Birkenau</a:t>
            </a:r>
            <a:r>
              <a:rPr lang="en-US" sz="1400" dirty="0"/>
              <a:t> camp, according to the United States Holocaust Memorial Museum.  First Agnes, her younger sister, and her mother lived with relatives in the countryside to escape the bombing.  Then her father came for them.  "Not one of those in the villages survived.  If I stayed there I definitely would've been smoke," she says, referring to the crematoriums at Auschwitz.  Soon after she and her sister returned to Budapest.  A woman came and promised their parents she would keep the girls safe. Her presentation discusses how they were ultimately saved.</a:t>
            </a:r>
          </a:p>
        </p:txBody>
      </p:sp>
      <p:sp>
        <p:nvSpPr>
          <p:cNvPr id="9" name="TextBox 8"/>
          <p:cNvSpPr txBox="1"/>
          <p:nvPr/>
        </p:nvSpPr>
        <p:spPr>
          <a:xfrm>
            <a:off x="2865438" y="7399351"/>
            <a:ext cx="3581400" cy="369332"/>
          </a:xfrm>
          <a:prstGeom prst="rect">
            <a:avLst/>
          </a:prstGeom>
          <a:noFill/>
        </p:spPr>
        <p:txBody>
          <a:bodyPr wrap="square" rtlCol="0">
            <a:spAutoFit/>
          </a:bodyPr>
          <a:lstStyle/>
          <a:p>
            <a:r>
              <a:rPr lang="en-US" b="1" dirty="0" smtClean="0"/>
              <a:t>Event held at:</a:t>
            </a:r>
            <a:endParaRPr lang="en-US" b="1" dirty="0"/>
          </a:p>
        </p:txBody>
      </p:sp>
      <p:sp>
        <p:nvSpPr>
          <p:cNvPr id="10" name="TextBox 9"/>
          <p:cNvSpPr txBox="1"/>
          <p:nvPr/>
        </p:nvSpPr>
        <p:spPr>
          <a:xfrm>
            <a:off x="4492187" y="7392988"/>
            <a:ext cx="1078309" cy="1477328"/>
          </a:xfrm>
          <a:prstGeom prst="rect">
            <a:avLst/>
          </a:prstGeom>
          <a:noFill/>
        </p:spPr>
        <p:txBody>
          <a:bodyPr wrap="none" rtlCol="0">
            <a:spAutoFit/>
          </a:bodyPr>
          <a:lstStyle/>
          <a:p>
            <a:pPr algn="ctr"/>
            <a:r>
              <a:rPr lang="en-US" dirty="0" smtClean="0"/>
              <a:t>[location]</a:t>
            </a:r>
          </a:p>
          <a:p>
            <a:pPr algn="ctr"/>
            <a:endParaRPr lang="en-US" dirty="0"/>
          </a:p>
          <a:p>
            <a:pPr algn="ctr"/>
            <a:r>
              <a:rPr lang="en-US" dirty="0" smtClean="0"/>
              <a:t>[date]</a:t>
            </a:r>
          </a:p>
          <a:p>
            <a:pPr algn="ctr"/>
            <a:endParaRPr lang="en-US" dirty="0"/>
          </a:p>
          <a:p>
            <a:pPr algn="ctr"/>
            <a:r>
              <a:rPr lang="en-US" dirty="0" smtClean="0"/>
              <a:t>[time]</a:t>
            </a:r>
            <a:endParaRPr lang="en-US" dirty="0"/>
          </a:p>
        </p:txBody>
      </p:sp>
      <p:cxnSp>
        <p:nvCxnSpPr>
          <p:cNvPr id="18" name="Straight Connector 17"/>
          <p:cNvCxnSpPr/>
          <p:nvPr/>
        </p:nvCxnSpPr>
        <p:spPr>
          <a:xfrm>
            <a:off x="112050" y="7166439"/>
            <a:ext cx="6629400" cy="0"/>
          </a:xfrm>
          <a:prstGeom prst="line">
            <a:avLst/>
          </a:prstGeom>
        </p:spPr>
        <p:style>
          <a:lnRef idx="2">
            <a:schemeClr val="accent6"/>
          </a:lnRef>
          <a:fillRef idx="0">
            <a:schemeClr val="accent6"/>
          </a:fillRef>
          <a:effectRef idx="1">
            <a:schemeClr val="accent6"/>
          </a:effectRef>
          <a:fontRef idx="minor">
            <a:schemeClr val="tx1"/>
          </a:fontRef>
        </p:style>
      </p:cxnSp>
      <p:sp>
        <p:nvSpPr>
          <p:cNvPr id="36" name="Picture Placeholder 3"/>
          <p:cNvSpPr>
            <a:spLocks noGrp="1"/>
          </p:cNvSpPr>
          <p:nvPr>
            <p:ph type="pic" sz="quarter" idx="13"/>
          </p:nvPr>
        </p:nvSpPr>
        <p:spPr>
          <a:xfrm>
            <a:off x="228600" y="7312370"/>
            <a:ext cx="2286000" cy="1667355"/>
          </a:xfrm>
        </p:spPr>
      </p:sp>
      <p:pic>
        <p:nvPicPr>
          <p:cNvPr id="1030" name="Picture 6" descr="agnes-vertes"/>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849315" y="2668724"/>
            <a:ext cx="1905000" cy="21907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221281" y="1397814"/>
            <a:ext cx="1891352" cy="338554"/>
          </a:xfrm>
          <a:prstGeom prst="rect">
            <a:avLst/>
          </a:prstGeom>
          <a:noFill/>
        </p:spPr>
        <p:txBody>
          <a:bodyPr wrap="none" rtlCol="0">
            <a:spAutoFit/>
          </a:bodyPr>
          <a:lstStyle/>
          <a:p>
            <a:r>
              <a:rPr lang="en-US" sz="1600" dirty="0">
                <a:hlinkClick r:id="rId13"/>
              </a:rPr>
              <a:t>https://hhrecny.org</a:t>
            </a:r>
            <a:r>
              <a:rPr lang="en-US" sz="1600" dirty="0" smtClean="0">
                <a:hlinkClick r:id="rId13"/>
              </a:rPr>
              <a:t>/</a:t>
            </a:r>
            <a:endParaRPr lang="en-US" sz="1600" dirty="0" smtClean="0"/>
          </a:p>
        </p:txBody>
      </p:sp>
    </p:spTree>
    <p:extLst>
      <p:ext uri="{BB962C8B-B14F-4D97-AF65-F5344CB8AC3E}">
        <p14:creationId xmlns:p14="http://schemas.microsoft.com/office/powerpoint/2010/main" val="663511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1681</TotalTime>
  <Words>71</Words>
  <Application>Microsoft Office PowerPoint</Application>
  <PresentationFormat>Letter Paper (8.5x11 in)</PresentationFormat>
  <Paragraphs>18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Lana Pattinson</dc:creator>
  <cp:lastModifiedBy>intern HHREC</cp:lastModifiedBy>
  <cp:revision>72</cp:revision>
  <cp:lastPrinted>2018-03-28T18:00:43Z</cp:lastPrinted>
  <dcterms:created xsi:type="dcterms:W3CDTF">2016-09-20T17:48:39Z</dcterms:created>
  <dcterms:modified xsi:type="dcterms:W3CDTF">2018-04-25T18:33:13Z</dcterms:modified>
</cp:coreProperties>
</file>